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57" r:id="rId3"/>
    <p:sldId id="258" r:id="rId4"/>
    <p:sldId id="267" r:id="rId5"/>
    <p:sldId id="260" r:id="rId6"/>
    <p:sldId id="262" r:id="rId7"/>
    <p:sldId id="261" r:id="rId8"/>
    <p:sldId id="263" r:id="rId9"/>
    <p:sldId id="264" r:id="rId10"/>
    <p:sldId id="265" r:id="rId11"/>
    <p:sldId id="259" r:id="rId12"/>
    <p:sldId id="266" r:id="rId13"/>
    <p:sldId id="269" r:id="rId14"/>
    <p:sldId id="272" r:id="rId15"/>
    <p:sldId id="270" r:id="rId16"/>
    <p:sldId id="268" r:id="rId17"/>
    <p:sldId id="271" r:id="rId18"/>
    <p:sldId id="273" r:id="rId19"/>
    <p:sldId id="274" r:id="rId20"/>
    <p:sldId id="275" r:id="rId21"/>
    <p:sldId id="276" r:id="rId22"/>
    <p:sldId id="277" r:id="rId23"/>
    <p:sldId id="278" r:id="rId24"/>
    <p:sldId id="279" r:id="rId25"/>
    <p:sldId id="280" r:id="rId26"/>
    <p:sldId id="283"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E2B05-8C6B-4943-8915-9EB2BD37BE8C}" type="datetimeFigureOut">
              <a:rPr lang="en-IN" smtClean="0"/>
              <a:t>19-05-2020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E9D86-E5F8-4ABB-A2BD-C1BFB756A2D2}" type="slidenum">
              <a:rPr lang="en-IN" smtClean="0"/>
              <a:t>‹#›</a:t>
            </a:fld>
            <a:endParaRPr lang="en-IN"/>
          </a:p>
        </p:txBody>
      </p:sp>
    </p:spTree>
    <p:extLst>
      <p:ext uri="{BB962C8B-B14F-4D97-AF65-F5344CB8AC3E}">
        <p14:creationId xmlns:p14="http://schemas.microsoft.com/office/powerpoint/2010/main" val="2610257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r>
              <a:rPr lang="en-US"/>
              <a:t>19-05-2020</a:t>
            </a:r>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EB3570BF-1D6E-4ED2-9666-3C4AB03CC2CE}"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8580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1244799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699497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9931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4204807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19-05-2020</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1980071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19-05-2020</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189920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19-05-2020</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3541633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19-05-2020</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2772001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19-05-2020</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4044793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19-05-2020</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371587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175475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19-05-2020</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6677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19-05-2020</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76491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19-05-2020</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178805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1862459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19-05-2020</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3570BF-1D6E-4ED2-9666-3C4AB03CC2CE}" type="slidenum">
              <a:rPr lang="en-IN" smtClean="0"/>
              <a:t>‹#›</a:t>
            </a:fld>
            <a:endParaRPr lang="en-IN"/>
          </a:p>
        </p:txBody>
      </p:sp>
    </p:spTree>
    <p:extLst>
      <p:ext uri="{BB962C8B-B14F-4D97-AF65-F5344CB8AC3E}">
        <p14:creationId xmlns:p14="http://schemas.microsoft.com/office/powerpoint/2010/main" val="2733811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r>
              <a:rPr lang="en-US"/>
              <a:t>19-05-2020</a:t>
            </a:r>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EB3570BF-1D6E-4ED2-9666-3C4AB03CC2CE}" type="slidenum">
              <a:rPr lang="en-IN" smtClean="0"/>
              <a:t>‹#›</a:t>
            </a:fld>
            <a:endParaRPr lang="en-IN"/>
          </a:p>
        </p:txBody>
      </p:sp>
    </p:spTree>
    <p:extLst>
      <p:ext uri="{BB962C8B-B14F-4D97-AF65-F5344CB8AC3E}">
        <p14:creationId xmlns:p14="http://schemas.microsoft.com/office/powerpoint/2010/main" val="3414106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webp"/><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56A6-E582-41D1-8114-9756AEDE4007}"/>
              </a:ext>
            </a:extLst>
          </p:cNvPr>
          <p:cNvSpPr>
            <a:spLocks noGrp="1"/>
          </p:cNvSpPr>
          <p:nvPr>
            <p:ph type="ctrTitle"/>
          </p:nvPr>
        </p:nvSpPr>
        <p:spPr>
          <a:xfrm rot="21420000">
            <a:off x="912770" y="474257"/>
            <a:ext cx="9755187" cy="1613103"/>
          </a:xfrm>
        </p:spPr>
        <p:txBody>
          <a:bodyPr anchor="ctr">
            <a:normAutofit/>
          </a:bodyPr>
          <a:lstStyle/>
          <a:p>
            <a:pPr algn="ctr"/>
            <a:r>
              <a:rPr lang="en-US" sz="3200" b="1" i="1" dirty="0">
                <a:latin typeface="Times New Roman" panose="02020603050405020304" pitchFamily="18" charset="0"/>
                <a:cs typeface="Times New Roman" panose="02020603050405020304" pitchFamily="18" charset="0"/>
              </a:rPr>
              <a:t>INTRODUCTION TO DEEP LEARNING AND ITS APPLICATIONS</a:t>
            </a:r>
            <a:endParaRPr lang="en-IN" sz="3200" b="1" i="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A9C6F8D-ADDA-494D-8F96-E1E7AB07E91E}"/>
              </a:ext>
            </a:extLst>
          </p:cNvPr>
          <p:cNvSpPr>
            <a:spLocks noGrp="1"/>
          </p:cNvSpPr>
          <p:nvPr>
            <p:ph type="subTitle" idx="1"/>
          </p:nvPr>
        </p:nvSpPr>
        <p:spPr>
          <a:xfrm rot="21420000">
            <a:off x="925701" y="2760229"/>
            <a:ext cx="9755187" cy="1448181"/>
          </a:xfrm>
        </p:spPr>
        <p:txBody>
          <a:bodyPr/>
          <a:lstStyle/>
          <a:p>
            <a:r>
              <a:rPr lang="en-US" sz="2000" b="1" dirty="0">
                <a:solidFill>
                  <a:schemeClr val="accent6">
                    <a:lumMod val="50000"/>
                  </a:schemeClr>
                </a:solidFill>
                <a:latin typeface="Times New Roman" panose="02020603050405020304" pitchFamily="18" charset="0"/>
                <a:cs typeface="Times New Roman" panose="02020603050405020304" pitchFamily="18" charset="0"/>
              </a:rPr>
              <a:t>TAMIL SELVI K</a:t>
            </a:r>
          </a:p>
          <a:p>
            <a:r>
              <a:rPr lang="en-IN" sz="2000" b="1" dirty="0">
                <a:solidFill>
                  <a:schemeClr val="accent6">
                    <a:lumMod val="50000"/>
                  </a:schemeClr>
                </a:solidFill>
                <a:latin typeface="Times New Roman" panose="02020603050405020304" pitchFamily="18" charset="0"/>
                <a:cs typeface="Times New Roman" panose="02020603050405020304" pitchFamily="18" charset="0"/>
              </a:rPr>
              <a:t>ASSISTANT PROFESSOR / CSE</a:t>
            </a:r>
          </a:p>
          <a:p>
            <a:r>
              <a:rPr lang="en-IN" sz="2000" b="1" dirty="0">
                <a:solidFill>
                  <a:schemeClr val="accent6">
                    <a:lumMod val="50000"/>
                  </a:schemeClr>
                </a:solidFill>
                <a:latin typeface="Times New Roman" panose="02020603050405020304" pitchFamily="18" charset="0"/>
                <a:cs typeface="Times New Roman" panose="02020603050405020304" pitchFamily="18" charset="0"/>
              </a:rPr>
              <a:t>KONGU ENGINEERING COLLEGE</a:t>
            </a:r>
          </a:p>
          <a:p>
            <a:pPr algn="l"/>
            <a:endParaRPr lang="en-IN" sz="2000" dirty="0"/>
          </a:p>
        </p:txBody>
      </p:sp>
    </p:spTree>
    <p:extLst>
      <p:ext uri="{BB962C8B-B14F-4D97-AF65-F5344CB8AC3E}">
        <p14:creationId xmlns:p14="http://schemas.microsoft.com/office/powerpoint/2010/main" val="369697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DBFC-BB0B-401D-A79F-DA055BB9E5CA}"/>
              </a:ext>
            </a:extLst>
          </p:cNvPr>
          <p:cNvSpPr>
            <a:spLocks noGrp="1"/>
          </p:cNvSpPr>
          <p:nvPr>
            <p:ph type="title"/>
          </p:nvPr>
        </p:nvSpPr>
        <p:spPr>
          <a:xfrm>
            <a:off x="683625" y="330694"/>
            <a:ext cx="10396882" cy="539318"/>
          </a:xfrm>
        </p:spPr>
        <p:txBody>
          <a:bodyPr>
            <a:normAutofit/>
          </a:bodyPr>
          <a:lstStyle/>
          <a:p>
            <a:pPr algn="ctr"/>
            <a:r>
              <a:rPr lang="en-US" sz="2800" b="1" i="1" cap="none" dirty="0">
                <a:latin typeface="Times New Roman" panose="02020603050405020304" pitchFamily="18" charset="0"/>
                <a:cs typeface="Times New Roman" panose="02020603050405020304" pitchFamily="18" charset="0"/>
              </a:rPr>
              <a:t>Weights and Bias</a:t>
            </a:r>
            <a:endParaRPr lang="en-IN" sz="28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40B7DA-A23C-4D1E-9D83-0A85AE468F25}"/>
              </a:ext>
            </a:extLst>
          </p:cNvPr>
          <p:cNvSpPr>
            <a:spLocks noGrp="1"/>
          </p:cNvSpPr>
          <p:nvPr>
            <p:ph sz="quarter" idx="13"/>
          </p:nvPr>
        </p:nvSpPr>
        <p:spPr>
          <a:xfrm>
            <a:off x="497150" y="1601758"/>
            <a:ext cx="5759431" cy="2322173"/>
          </a:xfrm>
        </p:spPr>
        <p:txBody>
          <a:bodyPr anchor="t">
            <a:noAutofit/>
          </a:bodyPr>
          <a:lstStyle/>
          <a:p>
            <a:pPr marL="0" indent="0" algn="just">
              <a:buNone/>
            </a:pPr>
            <a:r>
              <a:rPr lang="en-US" sz="2400" b="1" cap="none" dirty="0">
                <a:latin typeface="Times New Roman" panose="02020603050405020304" pitchFamily="18" charset="0"/>
                <a:cs typeface="Times New Roman" panose="02020603050405020304" pitchFamily="18" charset="0"/>
              </a:rPr>
              <a:t>Weight</a:t>
            </a:r>
            <a:r>
              <a:rPr lang="en-US" sz="2400" cap="none" dirty="0">
                <a:latin typeface="Times New Roman" panose="02020603050405020304" pitchFamily="18" charset="0"/>
                <a:cs typeface="Times New Roman" panose="02020603050405020304" pitchFamily="18" charset="0"/>
              </a:rPr>
              <a:t> increases the steepness of activation function, this means </a:t>
            </a:r>
            <a:r>
              <a:rPr lang="en-US" sz="2400" b="1" cap="none" dirty="0">
                <a:latin typeface="Times New Roman" panose="02020603050405020304" pitchFamily="18" charset="0"/>
                <a:cs typeface="Times New Roman" panose="02020603050405020304" pitchFamily="18" charset="0"/>
              </a:rPr>
              <a:t>weight</a:t>
            </a:r>
            <a:r>
              <a:rPr lang="en-US" sz="2400" cap="none" dirty="0">
                <a:latin typeface="Times New Roman" panose="02020603050405020304" pitchFamily="18" charset="0"/>
                <a:cs typeface="Times New Roman" panose="02020603050405020304" pitchFamily="18" charset="0"/>
              </a:rPr>
              <a:t> decide how fast the activation function will trigger whereas </a:t>
            </a:r>
            <a:r>
              <a:rPr lang="en-US" sz="2400" b="1" cap="none" dirty="0">
                <a:latin typeface="Times New Roman" panose="02020603050405020304" pitchFamily="18" charset="0"/>
                <a:cs typeface="Times New Roman" panose="02020603050405020304" pitchFamily="18" charset="0"/>
              </a:rPr>
              <a:t>bias</a:t>
            </a:r>
            <a:r>
              <a:rPr lang="en-US" sz="2400" cap="none" dirty="0">
                <a:latin typeface="Times New Roman" panose="02020603050405020304" pitchFamily="18" charset="0"/>
                <a:cs typeface="Times New Roman" panose="02020603050405020304" pitchFamily="18" charset="0"/>
              </a:rPr>
              <a:t> is used to delay the triggering of the activation function.</a:t>
            </a:r>
            <a:endParaRPr lang="en-IN" sz="24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CDB4A6-5FCA-40A0-ACF9-AA5715D1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037" y="1526959"/>
            <a:ext cx="4895402" cy="3373515"/>
          </a:xfrm>
          <a:prstGeom prst="rect">
            <a:avLst/>
          </a:prstGeom>
        </p:spPr>
      </p:pic>
      <p:sp>
        <p:nvSpPr>
          <p:cNvPr id="9" name="Slide Number Placeholder 8">
            <a:extLst>
              <a:ext uri="{FF2B5EF4-FFF2-40B4-BE49-F238E27FC236}">
                <a16:creationId xmlns:a16="http://schemas.microsoft.com/office/drawing/2014/main" id="{BE03C0C6-7507-46A2-89E3-82428D48F3E0}"/>
              </a:ext>
            </a:extLst>
          </p:cNvPr>
          <p:cNvSpPr>
            <a:spLocks noGrp="1"/>
          </p:cNvSpPr>
          <p:nvPr>
            <p:ph type="sldNum" sz="quarter" idx="12"/>
          </p:nvPr>
        </p:nvSpPr>
        <p:spPr/>
        <p:txBody>
          <a:bodyPr/>
          <a:lstStyle/>
          <a:p>
            <a:fld id="{EB3570BF-1D6E-4ED2-9666-3C4AB03CC2CE}" type="slidenum">
              <a:rPr lang="en-IN" smtClean="0"/>
              <a:t>10</a:t>
            </a:fld>
            <a:endParaRPr lang="en-IN"/>
          </a:p>
        </p:txBody>
      </p:sp>
    </p:spTree>
    <p:extLst>
      <p:ext uri="{BB962C8B-B14F-4D97-AF65-F5344CB8AC3E}">
        <p14:creationId xmlns:p14="http://schemas.microsoft.com/office/powerpoint/2010/main" val="126901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7F15A-B772-41F6-A274-487AB42C2361}"/>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1CE86F0E-E34B-49AB-BC75-411B43A01D1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60675" y="204186"/>
            <a:ext cx="9790183" cy="5323412"/>
          </a:xfrm>
        </p:spPr>
      </p:pic>
      <p:sp>
        <p:nvSpPr>
          <p:cNvPr id="7" name="Slide Number Placeholder 6">
            <a:extLst>
              <a:ext uri="{FF2B5EF4-FFF2-40B4-BE49-F238E27FC236}">
                <a16:creationId xmlns:a16="http://schemas.microsoft.com/office/drawing/2014/main" id="{FB5777F3-41FB-4C1F-8B4F-CFE2FB7343EE}"/>
              </a:ext>
            </a:extLst>
          </p:cNvPr>
          <p:cNvSpPr>
            <a:spLocks noGrp="1"/>
          </p:cNvSpPr>
          <p:nvPr>
            <p:ph type="sldNum" sz="quarter" idx="12"/>
          </p:nvPr>
        </p:nvSpPr>
        <p:spPr/>
        <p:txBody>
          <a:bodyPr/>
          <a:lstStyle/>
          <a:p>
            <a:fld id="{EB3570BF-1D6E-4ED2-9666-3C4AB03CC2CE}" type="slidenum">
              <a:rPr lang="en-IN" smtClean="0"/>
              <a:t>11</a:t>
            </a:fld>
            <a:endParaRPr lang="en-IN"/>
          </a:p>
        </p:txBody>
      </p:sp>
    </p:spTree>
    <p:extLst>
      <p:ext uri="{BB962C8B-B14F-4D97-AF65-F5344CB8AC3E}">
        <p14:creationId xmlns:p14="http://schemas.microsoft.com/office/powerpoint/2010/main" val="253650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A85C-3ECB-4785-9D2B-3DFCDD7D876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F9AF9D0-6399-4D6A-97BB-6D582D4BA1F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163628" y="222334"/>
            <a:ext cx="4962618" cy="6116321"/>
          </a:xfrm>
        </p:spPr>
      </p:pic>
      <p:sp>
        <p:nvSpPr>
          <p:cNvPr id="7" name="Rectangle 6">
            <a:extLst>
              <a:ext uri="{FF2B5EF4-FFF2-40B4-BE49-F238E27FC236}">
                <a16:creationId xmlns:a16="http://schemas.microsoft.com/office/drawing/2014/main" id="{B7755372-B332-4DC8-A96A-66A55E78A810}"/>
              </a:ext>
            </a:extLst>
          </p:cNvPr>
          <p:cNvSpPr/>
          <p:nvPr/>
        </p:nvSpPr>
        <p:spPr>
          <a:xfrm rot="18639467">
            <a:off x="145047" y="2002151"/>
            <a:ext cx="4462812" cy="1077218"/>
          </a:xfrm>
          <a:prstGeom prst="rect">
            <a:avLst/>
          </a:prstGeom>
        </p:spPr>
        <p:txBody>
          <a:bodyPr wrap="square">
            <a:spAutoFit/>
          </a:bodyPr>
          <a:lstStyle/>
          <a:p>
            <a:pPr algn="ctr"/>
            <a:r>
              <a:rPr lang="en-US" sz="3200" b="1"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Types of Deep Neural Networks</a:t>
            </a:r>
          </a:p>
        </p:txBody>
      </p:sp>
      <p:sp>
        <p:nvSpPr>
          <p:cNvPr id="9" name="Slide Number Placeholder 8">
            <a:extLst>
              <a:ext uri="{FF2B5EF4-FFF2-40B4-BE49-F238E27FC236}">
                <a16:creationId xmlns:a16="http://schemas.microsoft.com/office/drawing/2014/main" id="{DB7E677A-CD2B-477D-9C9D-0330D637A7AA}"/>
              </a:ext>
            </a:extLst>
          </p:cNvPr>
          <p:cNvSpPr>
            <a:spLocks noGrp="1"/>
          </p:cNvSpPr>
          <p:nvPr>
            <p:ph type="sldNum" sz="quarter" idx="12"/>
          </p:nvPr>
        </p:nvSpPr>
        <p:spPr/>
        <p:txBody>
          <a:bodyPr/>
          <a:lstStyle/>
          <a:p>
            <a:fld id="{EB3570BF-1D6E-4ED2-9666-3C4AB03CC2CE}" type="slidenum">
              <a:rPr lang="en-IN" smtClean="0"/>
              <a:t>12</a:t>
            </a:fld>
            <a:endParaRPr lang="en-IN"/>
          </a:p>
        </p:txBody>
      </p:sp>
    </p:spTree>
    <p:extLst>
      <p:ext uri="{BB962C8B-B14F-4D97-AF65-F5344CB8AC3E}">
        <p14:creationId xmlns:p14="http://schemas.microsoft.com/office/powerpoint/2010/main" val="1871466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34FD-1219-4594-BFEC-C49E15B2C5E0}"/>
              </a:ext>
            </a:extLst>
          </p:cNvPr>
          <p:cNvSpPr>
            <a:spLocks noGrp="1"/>
          </p:cNvSpPr>
          <p:nvPr>
            <p:ph type="title"/>
          </p:nvPr>
        </p:nvSpPr>
        <p:spPr>
          <a:xfrm>
            <a:off x="683625" y="312939"/>
            <a:ext cx="10396882" cy="432786"/>
          </a:xfrm>
        </p:spPr>
        <p:txBody>
          <a:bodyPr>
            <a:normAutofit fontScale="90000"/>
          </a:bodyPr>
          <a:lstStyle/>
          <a:p>
            <a:pPr algn="ctr"/>
            <a:r>
              <a:rPr lang="en-US" sz="2800" b="1" i="1" cap="none" dirty="0">
                <a:latin typeface="Times New Roman" panose="02020603050405020304" pitchFamily="18" charset="0"/>
                <a:cs typeface="Times New Roman" panose="02020603050405020304" pitchFamily="18" charset="0"/>
              </a:rPr>
              <a:t>Basic jargons of Deep Learning parameters</a:t>
            </a:r>
            <a:endParaRPr lang="en-IN" sz="28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5B13EA-2223-4CF4-8D76-9230CFE4C063}"/>
              </a:ext>
            </a:extLst>
          </p:cNvPr>
          <p:cNvSpPr>
            <a:spLocks noGrp="1"/>
          </p:cNvSpPr>
          <p:nvPr>
            <p:ph sz="quarter" idx="13"/>
          </p:nvPr>
        </p:nvSpPr>
        <p:spPr>
          <a:xfrm>
            <a:off x="685800" y="745724"/>
            <a:ext cx="10394707" cy="4838329"/>
          </a:xfrm>
        </p:spPr>
        <p:txBody>
          <a:bodyPr anchor="t">
            <a:noAutofit/>
          </a:bodyPr>
          <a:lstStyle/>
          <a:p>
            <a:pPr>
              <a:spcBef>
                <a:spcPts val="0"/>
              </a:spcBef>
            </a:pPr>
            <a:r>
              <a:rPr lang="en-IN" sz="1600" b="1" cap="none" dirty="0">
                <a:latin typeface="Times New Roman" panose="02020603050405020304" pitchFamily="18" charset="0"/>
                <a:cs typeface="Times New Roman" panose="02020603050405020304" pitchFamily="18" charset="0"/>
              </a:rPr>
              <a:t>Training set</a:t>
            </a:r>
          </a:p>
          <a:p>
            <a:pPr marL="0" indent="0" algn="just">
              <a:spcBef>
                <a:spcPts val="0"/>
              </a:spcBef>
              <a:buNone/>
            </a:pPr>
            <a:r>
              <a:rPr lang="en-IN" sz="160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A training set is a group of sample inputs you can feed into the neural network in order to train the model. The neural network learns your inputs and finds weights for the neurons that can result in an accurate prediction.</a:t>
            </a:r>
          </a:p>
          <a:p>
            <a:pPr>
              <a:spcBef>
                <a:spcPts val="0"/>
              </a:spcBef>
            </a:pPr>
            <a:r>
              <a:rPr lang="en-US" sz="1600" b="1" cap="none" dirty="0">
                <a:latin typeface="Times New Roman" panose="02020603050405020304" pitchFamily="18" charset="0"/>
                <a:cs typeface="Times New Roman" panose="02020603050405020304" pitchFamily="18" charset="0"/>
              </a:rPr>
              <a:t>Training error</a:t>
            </a:r>
          </a:p>
          <a:p>
            <a:pPr marL="0" indent="0">
              <a:spcBef>
                <a:spcPts val="0"/>
              </a:spcBef>
              <a:buFont typeface="Arial" panose="020B0604020202020204" pitchFamily="34" charset="0"/>
              <a:buNone/>
            </a:pPr>
            <a:r>
              <a:rPr lang="en-US" sz="1600" cap="none" dirty="0">
                <a:latin typeface="Times New Roman" panose="02020603050405020304" pitchFamily="18" charset="0"/>
                <a:cs typeface="Times New Roman" panose="02020603050405020304" pitchFamily="18" charset="0"/>
              </a:rPr>
              <a:t>    The error is the difference between the known correct output for the inputs and the actual output of the neural network. During the course of training, the training error is reduced until the model produces an accurate prediction for the training set.</a:t>
            </a:r>
          </a:p>
          <a:p>
            <a:pPr marL="0" indent="0">
              <a:spcBef>
                <a:spcPts val="0"/>
              </a:spcBef>
              <a:buFont typeface="Arial" panose="020B0604020202020204" pitchFamily="34" charset="0"/>
              <a:buNone/>
            </a:pPr>
            <a:endParaRPr lang="en-US" sz="1600" cap="none" dirty="0">
              <a:latin typeface="Times New Roman" panose="02020603050405020304" pitchFamily="18" charset="0"/>
              <a:cs typeface="Times New Roman" panose="02020603050405020304" pitchFamily="18" charset="0"/>
            </a:endParaRPr>
          </a:p>
          <a:p>
            <a:pPr marL="0" indent="0">
              <a:buNone/>
            </a:pPr>
            <a:endParaRPr lang="en-US" sz="1400" cap="none" dirty="0">
              <a:latin typeface="Times New Roman" panose="02020603050405020304" pitchFamily="18" charset="0"/>
              <a:cs typeface="Times New Roman" panose="02020603050405020304" pitchFamily="18" charset="0"/>
            </a:endParaRPr>
          </a:p>
          <a:p>
            <a:pPr marL="0" indent="0" algn="just">
              <a:buNone/>
            </a:pPr>
            <a:endParaRPr lang="en-IN" sz="1400" cap="none"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72A4C78C-A93C-45F6-860E-4568AC70F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934" y="3076062"/>
            <a:ext cx="5446911" cy="2322253"/>
          </a:xfrm>
          <a:prstGeom prst="rect">
            <a:avLst/>
          </a:prstGeom>
        </p:spPr>
      </p:pic>
      <p:sp>
        <p:nvSpPr>
          <p:cNvPr id="9" name="Slide Number Placeholder 8">
            <a:extLst>
              <a:ext uri="{FF2B5EF4-FFF2-40B4-BE49-F238E27FC236}">
                <a16:creationId xmlns:a16="http://schemas.microsoft.com/office/drawing/2014/main" id="{F3CFBB56-49AD-4E89-BE81-66FA9401C874}"/>
              </a:ext>
            </a:extLst>
          </p:cNvPr>
          <p:cNvSpPr>
            <a:spLocks noGrp="1"/>
          </p:cNvSpPr>
          <p:nvPr>
            <p:ph type="sldNum" sz="quarter" idx="12"/>
          </p:nvPr>
        </p:nvSpPr>
        <p:spPr/>
        <p:txBody>
          <a:bodyPr/>
          <a:lstStyle/>
          <a:p>
            <a:fld id="{EB3570BF-1D6E-4ED2-9666-3C4AB03CC2CE}" type="slidenum">
              <a:rPr lang="en-IN" smtClean="0"/>
              <a:t>13</a:t>
            </a:fld>
            <a:endParaRPr lang="en-IN"/>
          </a:p>
        </p:txBody>
      </p:sp>
    </p:spTree>
    <p:extLst>
      <p:ext uri="{BB962C8B-B14F-4D97-AF65-F5344CB8AC3E}">
        <p14:creationId xmlns:p14="http://schemas.microsoft.com/office/powerpoint/2010/main" val="3913889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4D77-F817-4BA4-88F4-A1AA3C596EF9}"/>
              </a:ext>
            </a:extLst>
          </p:cNvPr>
          <p:cNvSpPr>
            <a:spLocks noGrp="1"/>
          </p:cNvSpPr>
          <p:nvPr>
            <p:ph type="title"/>
          </p:nvPr>
        </p:nvSpPr>
        <p:spPr>
          <a:xfrm>
            <a:off x="783455" y="331450"/>
            <a:ext cx="10396882" cy="618461"/>
          </a:xfrm>
        </p:spPr>
        <p:txBody>
          <a:bodyPr anchor="t">
            <a:normAutofit/>
          </a:bodyPr>
          <a:lstStyle/>
          <a:p>
            <a:pPr algn="ctr"/>
            <a:r>
              <a:rPr lang="en-US" sz="2500" b="1" i="1" cap="none" dirty="0">
                <a:latin typeface="Times New Roman" panose="02020603050405020304" pitchFamily="18" charset="0"/>
                <a:cs typeface="Times New Roman" panose="02020603050405020304" pitchFamily="18" charset="0"/>
              </a:rPr>
              <a:t>Basic jargons of Deep Learning parameters (contd.,)</a:t>
            </a:r>
            <a:endParaRPr lang="en-IN" sz="25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AEB797-A844-4118-81CE-84711D572299}"/>
              </a:ext>
            </a:extLst>
          </p:cNvPr>
          <p:cNvSpPr>
            <a:spLocks noGrp="1"/>
          </p:cNvSpPr>
          <p:nvPr>
            <p:ph sz="quarter" idx="13"/>
          </p:nvPr>
        </p:nvSpPr>
        <p:spPr>
          <a:xfrm>
            <a:off x="687975" y="1026262"/>
            <a:ext cx="10394707" cy="3311189"/>
          </a:xfrm>
        </p:spPr>
        <p:txBody>
          <a:bodyPr/>
          <a:lstStyle/>
          <a:p>
            <a:pPr>
              <a:spcBef>
                <a:spcPts val="0"/>
              </a:spcBef>
            </a:pPr>
            <a:r>
              <a:rPr lang="en-US" b="1" cap="none" dirty="0">
                <a:latin typeface="Times New Roman" panose="02020603050405020304" pitchFamily="18" charset="0"/>
                <a:cs typeface="Times New Roman" panose="02020603050405020304" pitchFamily="18" charset="0"/>
              </a:rPr>
              <a:t>Validation set / Test set</a:t>
            </a:r>
          </a:p>
          <a:p>
            <a:pPr marL="0" indent="0">
              <a:spcBef>
                <a:spcPts val="0"/>
              </a:spcBef>
              <a:buNone/>
            </a:pPr>
            <a:r>
              <a:rPr lang="en-US" cap="none" dirty="0">
                <a:latin typeface="Times New Roman" panose="02020603050405020304" pitchFamily="18" charset="0"/>
                <a:cs typeface="Times New Roman" panose="02020603050405020304" pitchFamily="18" charset="0"/>
              </a:rPr>
              <a:t>     A validation set is another group of sample inputs which were not included in training and preferably are different from the samples in the training set. This is a “real life exercise” for the model: can it generate correct predictions for an unknown set of inputs?</a:t>
            </a:r>
          </a:p>
          <a:p>
            <a:pPr>
              <a:spcBef>
                <a:spcPts val="0"/>
              </a:spcBef>
            </a:pPr>
            <a:r>
              <a:rPr lang="en-US" b="1" cap="none" dirty="0">
                <a:latin typeface="Times New Roman" panose="02020603050405020304" pitchFamily="18" charset="0"/>
                <a:cs typeface="Times New Roman" panose="02020603050405020304" pitchFamily="18" charset="0"/>
              </a:rPr>
              <a:t>Validation error</a:t>
            </a:r>
          </a:p>
          <a:p>
            <a:pPr marL="0" indent="0">
              <a:spcBef>
                <a:spcPts val="0"/>
              </a:spcBef>
              <a:buNone/>
            </a:pPr>
            <a:r>
              <a:rPr lang="en-US" cap="none" dirty="0">
                <a:latin typeface="Times New Roman" panose="02020603050405020304" pitchFamily="18" charset="0"/>
                <a:cs typeface="Times New Roman" panose="02020603050405020304" pitchFamily="18" charset="0"/>
              </a:rPr>
              <a:t>    The nice thing is that for the validation set, the correct outputs are already known. So it’s easy to compare the known correct prediction for the validation set with the actual model prediction—the difference between them is the validation error.</a:t>
            </a:r>
          </a:p>
        </p:txBody>
      </p:sp>
      <p:sp>
        <p:nvSpPr>
          <p:cNvPr id="8" name="Slide Number Placeholder 7">
            <a:extLst>
              <a:ext uri="{FF2B5EF4-FFF2-40B4-BE49-F238E27FC236}">
                <a16:creationId xmlns:a16="http://schemas.microsoft.com/office/drawing/2014/main" id="{96ECE38B-4345-4C44-A05F-9952196645BA}"/>
              </a:ext>
            </a:extLst>
          </p:cNvPr>
          <p:cNvSpPr>
            <a:spLocks noGrp="1"/>
          </p:cNvSpPr>
          <p:nvPr>
            <p:ph type="sldNum" sz="quarter" idx="12"/>
          </p:nvPr>
        </p:nvSpPr>
        <p:spPr/>
        <p:txBody>
          <a:bodyPr/>
          <a:lstStyle/>
          <a:p>
            <a:fld id="{EB3570BF-1D6E-4ED2-9666-3C4AB03CC2CE}" type="slidenum">
              <a:rPr lang="en-IN" smtClean="0"/>
              <a:t>14</a:t>
            </a:fld>
            <a:endParaRPr lang="en-IN"/>
          </a:p>
        </p:txBody>
      </p:sp>
    </p:spTree>
    <p:extLst>
      <p:ext uri="{BB962C8B-B14F-4D97-AF65-F5344CB8AC3E}">
        <p14:creationId xmlns:p14="http://schemas.microsoft.com/office/powerpoint/2010/main" val="282365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C73F1-1EB9-4FC0-9A36-2D721C78BCBD}"/>
              </a:ext>
            </a:extLst>
          </p:cNvPr>
          <p:cNvSpPr>
            <a:spLocks noGrp="1"/>
          </p:cNvSpPr>
          <p:nvPr>
            <p:ph type="title"/>
          </p:nvPr>
        </p:nvSpPr>
        <p:spPr>
          <a:xfrm>
            <a:off x="685801" y="685800"/>
            <a:ext cx="10396882" cy="406153"/>
          </a:xfrm>
        </p:spPr>
        <p:txBody>
          <a:bodyPr>
            <a:normAutofit fontScale="90000"/>
          </a:bodyPr>
          <a:lstStyle/>
          <a:p>
            <a:pPr algn="ctr"/>
            <a:r>
              <a:rPr lang="en-IN" sz="2800" b="1" i="1" cap="none" dirty="0">
                <a:latin typeface="Times New Roman" panose="02020603050405020304" pitchFamily="18" charset="0"/>
                <a:cs typeface="Times New Roman" panose="02020603050405020304" pitchFamily="18" charset="0"/>
              </a:rPr>
              <a:t>Bias vs. Variance</a:t>
            </a:r>
            <a:br>
              <a:rPr lang="en-IN" dirty="0"/>
            </a:br>
            <a:endParaRPr lang="en-IN" dirty="0"/>
          </a:p>
        </p:txBody>
      </p:sp>
      <p:sp>
        <p:nvSpPr>
          <p:cNvPr id="3" name="Content Placeholder 2">
            <a:extLst>
              <a:ext uri="{FF2B5EF4-FFF2-40B4-BE49-F238E27FC236}">
                <a16:creationId xmlns:a16="http://schemas.microsoft.com/office/drawing/2014/main" id="{47F98999-6FE4-4DDA-A0D4-10FF3FB367E8}"/>
              </a:ext>
            </a:extLst>
          </p:cNvPr>
          <p:cNvSpPr>
            <a:spLocks noGrp="1"/>
          </p:cNvSpPr>
          <p:nvPr>
            <p:ph sz="quarter" idx="13"/>
          </p:nvPr>
        </p:nvSpPr>
        <p:spPr>
          <a:xfrm>
            <a:off x="685800" y="772358"/>
            <a:ext cx="10394707" cy="4602228"/>
          </a:xfrm>
        </p:spPr>
        <p:txBody>
          <a:bodyPr anchor="t">
            <a:normAutofit/>
          </a:bodyPr>
          <a:lstStyle/>
          <a:p>
            <a:r>
              <a:rPr lang="en-US" sz="1600" b="1" cap="none" dirty="0">
                <a:latin typeface="Times New Roman" panose="02020603050405020304" pitchFamily="18" charset="0"/>
                <a:cs typeface="Times New Roman" panose="02020603050405020304" pitchFamily="18" charset="0"/>
              </a:rPr>
              <a:t>Bias</a:t>
            </a:r>
            <a:r>
              <a:rPr lang="en-US" sz="1600" cap="none" dirty="0">
                <a:latin typeface="Times New Roman" panose="02020603050405020304" pitchFamily="18" charset="0"/>
                <a:cs typeface="Times New Roman" panose="02020603050405020304" pitchFamily="18" charset="0"/>
              </a:rPr>
              <a:t>  - high bias means the model is not “fitting” well on the training set. This means the training error will be large. Low bias means the model is fitting well, and training error will be low.</a:t>
            </a:r>
          </a:p>
          <a:p>
            <a:r>
              <a:rPr lang="en-US" sz="1600" b="1" cap="none" dirty="0">
                <a:latin typeface="Times New Roman" panose="02020603050405020304" pitchFamily="18" charset="0"/>
                <a:cs typeface="Times New Roman" panose="02020603050405020304" pitchFamily="18" charset="0"/>
              </a:rPr>
              <a:t>Variance</a:t>
            </a:r>
            <a:r>
              <a:rPr lang="en-US" sz="1600" cap="none" dirty="0">
                <a:latin typeface="Times New Roman" panose="02020603050405020304" pitchFamily="18" charset="0"/>
                <a:cs typeface="Times New Roman" panose="02020603050405020304" pitchFamily="18" charset="0"/>
              </a:rPr>
              <a:t> - high variance means that the model is not able to make accurate predictions on the validation set. The validation error will be large. Low variance means the model is successful in breaking out of its training data.</a:t>
            </a:r>
          </a:p>
          <a:p>
            <a:pPr marL="0" indent="0">
              <a:buNone/>
            </a:pPr>
            <a:endParaRPr lang="en-IN" sz="1600" cap="none"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6BD9B5CB-505B-40E9-889A-5AB329E1C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92" y="2201964"/>
            <a:ext cx="5507733" cy="3311525"/>
          </a:xfrm>
          <a:prstGeom prst="rect">
            <a:avLst/>
          </a:prstGeom>
        </p:spPr>
      </p:pic>
      <p:pic>
        <p:nvPicPr>
          <p:cNvPr id="6" name="Picture 5">
            <a:extLst>
              <a:ext uri="{FF2B5EF4-FFF2-40B4-BE49-F238E27FC236}">
                <a16:creationId xmlns:a16="http://schemas.microsoft.com/office/drawing/2014/main" id="{6ED72AC3-63F8-424A-9B79-F47CBA56BED7}"/>
              </a:ext>
            </a:extLst>
          </p:cNvPr>
          <p:cNvPicPr>
            <a:picLocks noChangeAspect="1"/>
          </p:cNvPicPr>
          <p:nvPr/>
        </p:nvPicPr>
        <p:blipFill rotWithShape="1">
          <a:blip r:embed="rId3">
            <a:extLst>
              <a:ext uri="{28A0092B-C50C-407E-A947-70E740481C1C}">
                <a14:useLocalDpi xmlns:a14="http://schemas.microsoft.com/office/drawing/2010/main" val="0"/>
              </a:ext>
            </a:extLst>
          </a:blip>
          <a:srcRect l="6739" t="13214" r="12418" b="9720"/>
          <a:stretch/>
        </p:blipFill>
        <p:spPr>
          <a:xfrm>
            <a:off x="6791417" y="2201963"/>
            <a:ext cx="3435658" cy="3311526"/>
          </a:xfrm>
          <a:prstGeom prst="rect">
            <a:avLst/>
          </a:prstGeom>
        </p:spPr>
      </p:pic>
      <p:sp>
        <p:nvSpPr>
          <p:cNvPr id="10" name="Slide Number Placeholder 9">
            <a:extLst>
              <a:ext uri="{FF2B5EF4-FFF2-40B4-BE49-F238E27FC236}">
                <a16:creationId xmlns:a16="http://schemas.microsoft.com/office/drawing/2014/main" id="{CAB655F0-8C7E-42ED-9187-8CF18AB087CB}"/>
              </a:ext>
            </a:extLst>
          </p:cNvPr>
          <p:cNvSpPr>
            <a:spLocks noGrp="1"/>
          </p:cNvSpPr>
          <p:nvPr>
            <p:ph type="sldNum" sz="quarter" idx="12"/>
          </p:nvPr>
        </p:nvSpPr>
        <p:spPr/>
        <p:txBody>
          <a:bodyPr/>
          <a:lstStyle/>
          <a:p>
            <a:fld id="{EB3570BF-1D6E-4ED2-9666-3C4AB03CC2CE}" type="slidenum">
              <a:rPr lang="en-IN" smtClean="0"/>
              <a:t>15</a:t>
            </a:fld>
            <a:endParaRPr lang="en-IN"/>
          </a:p>
        </p:txBody>
      </p:sp>
    </p:spTree>
    <p:extLst>
      <p:ext uri="{BB962C8B-B14F-4D97-AF65-F5344CB8AC3E}">
        <p14:creationId xmlns:p14="http://schemas.microsoft.com/office/powerpoint/2010/main" val="144256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8DDB7-E225-4B8F-9390-F18929388772}"/>
              </a:ext>
            </a:extLst>
          </p:cNvPr>
          <p:cNvSpPr>
            <a:spLocks noGrp="1"/>
          </p:cNvSpPr>
          <p:nvPr>
            <p:ph type="title"/>
          </p:nvPr>
        </p:nvSpPr>
        <p:spPr>
          <a:xfrm>
            <a:off x="685801" y="257452"/>
            <a:ext cx="10396882" cy="479395"/>
          </a:xfrm>
        </p:spPr>
        <p:txBody>
          <a:bodyPr anchor="t">
            <a:normAutofit fontScale="90000"/>
          </a:bodyPr>
          <a:lstStyle/>
          <a:p>
            <a:pPr algn="ctr"/>
            <a:r>
              <a:rPr lang="en-IN" sz="2800" b="1" i="1" cap="none" dirty="0">
                <a:latin typeface="Times New Roman" panose="02020603050405020304" pitchFamily="18" charset="0"/>
                <a:cs typeface="Times New Roman" panose="02020603050405020304" pitchFamily="18" charset="0"/>
              </a:rPr>
              <a:t>Overfitting and Underfitting</a:t>
            </a:r>
            <a:br>
              <a:rPr lang="en-IN" dirty="0"/>
            </a:br>
            <a:endParaRPr lang="en-IN" dirty="0"/>
          </a:p>
        </p:txBody>
      </p:sp>
      <p:sp>
        <p:nvSpPr>
          <p:cNvPr id="7" name="Content Placeholder 6">
            <a:extLst>
              <a:ext uri="{FF2B5EF4-FFF2-40B4-BE49-F238E27FC236}">
                <a16:creationId xmlns:a16="http://schemas.microsoft.com/office/drawing/2014/main" id="{0E8173D0-9E5C-44DD-BA94-F13F6EC9DF55}"/>
              </a:ext>
            </a:extLst>
          </p:cNvPr>
          <p:cNvSpPr>
            <a:spLocks noGrp="1"/>
          </p:cNvSpPr>
          <p:nvPr>
            <p:ph sz="quarter" idx="13"/>
          </p:nvPr>
        </p:nvSpPr>
        <p:spPr>
          <a:xfrm>
            <a:off x="685800" y="834502"/>
            <a:ext cx="10394707" cy="4540084"/>
          </a:xfrm>
        </p:spPr>
        <p:txBody>
          <a:bodyPr anchor="t"/>
          <a:lstStyle/>
          <a:p>
            <a:pPr marL="0" indent="0">
              <a:buNone/>
            </a:pPr>
            <a:r>
              <a:rPr lang="en-US" b="1" cap="none" dirty="0">
                <a:latin typeface="Times New Roman" panose="02020603050405020304" pitchFamily="18" charset="0"/>
                <a:cs typeface="Times New Roman" panose="02020603050405020304" pitchFamily="18" charset="0"/>
              </a:rPr>
              <a:t>Real Time Analogy</a:t>
            </a:r>
          </a:p>
          <a:p>
            <a:r>
              <a:rPr lang="en-US" cap="none" dirty="0">
                <a:latin typeface="Times New Roman" panose="02020603050405020304" pitchFamily="18" charset="0"/>
                <a:cs typeface="Times New Roman" panose="02020603050405020304" pitchFamily="18" charset="0"/>
              </a:rPr>
              <a:t>Overfitting is like trying to learn the English language by using a very specific training set. For example, reading all the plays by Shakespeare. Someone who learns the language using only Shakespeare, as an example, will learn a very specialized form of English and may not be able to understand other English text.</a:t>
            </a:r>
          </a:p>
          <a:p>
            <a:r>
              <a:rPr lang="en-US" cap="none" dirty="0">
                <a:latin typeface="Times New Roman" panose="02020603050405020304" pitchFamily="18" charset="0"/>
                <a:cs typeface="Times New Roman" panose="02020603050405020304" pitchFamily="18" charset="0"/>
              </a:rPr>
              <a:t>To understand underfitting, consider someone who tries to learn English by listening to Seinfeld episodes, but ignoring most of the sentences and using only those that start with common words like “a”, “the”, “I”, etc. This person would have a very limited understanding even of those sentences themselves, not to mention a poor ability to understand English text in general.</a:t>
            </a:r>
          </a:p>
          <a:p>
            <a:pPr marL="0" indent="0">
              <a:buNone/>
            </a:pPr>
            <a:endParaRPr lang="en-IN" sz="1600" b="1" cap="none"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8C8CF8A2-4D79-4810-8620-971F6382FF95}"/>
              </a:ext>
            </a:extLst>
          </p:cNvPr>
          <p:cNvSpPr>
            <a:spLocks noGrp="1"/>
          </p:cNvSpPr>
          <p:nvPr>
            <p:ph type="sldNum" sz="quarter" idx="12"/>
          </p:nvPr>
        </p:nvSpPr>
        <p:spPr/>
        <p:txBody>
          <a:bodyPr/>
          <a:lstStyle/>
          <a:p>
            <a:fld id="{EB3570BF-1D6E-4ED2-9666-3C4AB03CC2CE}" type="slidenum">
              <a:rPr lang="en-IN" smtClean="0"/>
              <a:t>16</a:t>
            </a:fld>
            <a:endParaRPr lang="en-IN"/>
          </a:p>
        </p:txBody>
      </p:sp>
    </p:spTree>
    <p:extLst>
      <p:ext uri="{BB962C8B-B14F-4D97-AF65-F5344CB8AC3E}">
        <p14:creationId xmlns:p14="http://schemas.microsoft.com/office/powerpoint/2010/main" val="233282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4B8E-9E8A-4848-A7B4-F3873CD08873}"/>
              </a:ext>
            </a:extLst>
          </p:cNvPr>
          <p:cNvSpPr>
            <a:spLocks noGrp="1"/>
          </p:cNvSpPr>
          <p:nvPr>
            <p:ph type="title"/>
          </p:nvPr>
        </p:nvSpPr>
        <p:spPr>
          <a:xfrm>
            <a:off x="685800" y="357327"/>
            <a:ext cx="10396882" cy="539318"/>
          </a:xfrm>
        </p:spPr>
        <p:txBody>
          <a:bodyPr anchor="t">
            <a:noAutofit/>
          </a:bodyPr>
          <a:lstStyle/>
          <a:p>
            <a:pPr algn="ctr"/>
            <a:r>
              <a:rPr lang="en-IN" sz="2500" b="1" i="1" cap="none" dirty="0">
                <a:latin typeface="Times New Roman" panose="02020603050405020304" pitchFamily="18" charset="0"/>
                <a:cs typeface="Times New Roman" panose="02020603050405020304" pitchFamily="18" charset="0"/>
              </a:rPr>
              <a:t>Overfitting in Neural Networks</a:t>
            </a:r>
            <a:br>
              <a:rPr lang="en-IN" sz="2500" b="1" i="1" cap="none" dirty="0">
                <a:latin typeface="Times New Roman" panose="02020603050405020304" pitchFamily="18" charset="0"/>
                <a:cs typeface="Times New Roman" panose="02020603050405020304" pitchFamily="18" charset="0"/>
              </a:rPr>
            </a:br>
            <a:endParaRPr lang="en-IN" sz="25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D61938-C9AF-45FA-B7E4-96943F67DB3C}"/>
              </a:ext>
            </a:extLst>
          </p:cNvPr>
          <p:cNvSpPr>
            <a:spLocks noGrp="1"/>
          </p:cNvSpPr>
          <p:nvPr>
            <p:ph sz="quarter" idx="13"/>
          </p:nvPr>
        </p:nvSpPr>
        <p:spPr>
          <a:xfrm>
            <a:off x="687975" y="1190030"/>
            <a:ext cx="10394707" cy="4477940"/>
          </a:xfrm>
        </p:spPr>
        <p:txBody>
          <a:bodyPr anchor="t"/>
          <a:lstStyle/>
          <a:p>
            <a:pPr marL="0" indent="0">
              <a:buNone/>
            </a:pPr>
            <a:r>
              <a:rPr lang="en-US" cap="none" dirty="0">
                <a:latin typeface="Times New Roman" panose="02020603050405020304" pitchFamily="18" charset="0"/>
                <a:cs typeface="Times New Roman" panose="02020603050405020304" pitchFamily="18" charset="0"/>
              </a:rPr>
              <a:t>Overfitting happens when the neural network is very good at learning its training set, but cannot generalize beyond the training set (known as the generalization problem).</a:t>
            </a:r>
          </a:p>
          <a:p>
            <a:pPr marL="0" indent="0">
              <a:buNone/>
            </a:pPr>
            <a:r>
              <a:rPr lang="en-US" cap="none" dirty="0">
                <a:latin typeface="Times New Roman" panose="02020603050405020304" pitchFamily="18" charset="0"/>
                <a:cs typeface="Times New Roman" panose="02020603050405020304" pitchFamily="18" charset="0"/>
              </a:rPr>
              <a:t>The symptoms of overfitting are:</a:t>
            </a:r>
          </a:p>
          <a:p>
            <a:pPr>
              <a:buFont typeface="Courier New" panose="02070309020205020404" pitchFamily="49" charset="0"/>
              <a:buChar char="o"/>
            </a:pPr>
            <a:r>
              <a:rPr lang="en-US" b="1" cap="none" dirty="0">
                <a:latin typeface="Times New Roman" panose="02020603050405020304" pitchFamily="18" charset="0"/>
                <a:cs typeface="Times New Roman" panose="02020603050405020304" pitchFamily="18" charset="0"/>
              </a:rPr>
              <a:t>Low bias</a:t>
            </a:r>
            <a:br>
              <a:rPr lang="en-US" cap="none" dirty="0">
                <a:latin typeface="Times New Roman" panose="02020603050405020304" pitchFamily="18" charset="0"/>
                <a:cs typeface="Times New Roman" panose="02020603050405020304" pitchFamily="18" charset="0"/>
              </a:rPr>
            </a:br>
            <a:r>
              <a:rPr lang="en-US" cap="none" dirty="0">
                <a:latin typeface="Times New Roman" panose="02020603050405020304" pitchFamily="18" charset="0"/>
                <a:cs typeface="Times New Roman" panose="02020603050405020304" pitchFamily="18" charset="0"/>
              </a:rPr>
              <a:t>     accurate predictions for the training set</a:t>
            </a:r>
          </a:p>
          <a:p>
            <a:pPr>
              <a:buFont typeface="Courier New" panose="02070309020205020404" pitchFamily="49" charset="0"/>
              <a:buChar char="o"/>
            </a:pPr>
            <a:r>
              <a:rPr lang="en-US" b="1" cap="none" dirty="0">
                <a:latin typeface="Times New Roman" panose="02020603050405020304" pitchFamily="18" charset="0"/>
                <a:cs typeface="Times New Roman" panose="02020603050405020304" pitchFamily="18" charset="0"/>
              </a:rPr>
              <a:t>High variance</a:t>
            </a:r>
            <a:br>
              <a:rPr lang="en-US" cap="none" dirty="0">
                <a:latin typeface="Times New Roman" panose="02020603050405020304" pitchFamily="18" charset="0"/>
                <a:cs typeface="Times New Roman" panose="02020603050405020304" pitchFamily="18" charset="0"/>
              </a:rPr>
            </a:br>
            <a:r>
              <a:rPr lang="en-US" cap="none" dirty="0">
                <a:latin typeface="Times New Roman" panose="02020603050405020304" pitchFamily="18" charset="0"/>
                <a:cs typeface="Times New Roman" panose="02020603050405020304" pitchFamily="18" charset="0"/>
              </a:rPr>
              <a:t>     poor ability to generate predictions for the validation set</a:t>
            </a:r>
          </a:p>
          <a:p>
            <a:pPr marL="0" indent="0">
              <a:buNone/>
            </a:pPr>
            <a:endParaRPr lang="en-IN" cap="none"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85183B61-DC48-4F91-80EB-FEADF0447F3C}"/>
              </a:ext>
            </a:extLst>
          </p:cNvPr>
          <p:cNvSpPr>
            <a:spLocks noGrp="1"/>
          </p:cNvSpPr>
          <p:nvPr>
            <p:ph type="sldNum" sz="quarter" idx="12"/>
          </p:nvPr>
        </p:nvSpPr>
        <p:spPr/>
        <p:txBody>
          <a:bodyPr/>
          <a:lstStyle/>
          <a:p>
            <a:fld id="{EB3570BF-1D6E-4ED2-9666-3C4AB03CC2CE}" type="slidenum">
              <a:rPr lang="en-IN" smtClean="0"/>
              <a:t>17</a:t>
            </a:fld>
            <a:endParaRPr lang="en-IN"/>
          </a:p>
        </p:txBody>
      </p:sp>
    </p:spTree>
    <p:extLst>
      <p:ext uri="{BB962C8B-B14F-4D97-AF65-F5344CB8AC3E}">
        <p14:creationId xmlns:p14="http://schemas.microsoft.com/office/powerpoint/2010/main" val="2077489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778A-EA5F-4A89-B08D-A59A2C6F5979}"/>
              </a:ext>
            </a:extLst>
          </p:cNvPr>
          <p:cNvSpPr>
            <a:spLocks noGrp="1"/>
          </p:cNvSpPr>
          <p:nvPr>
            <p:ph type="title"/>
          </p:nvPr>
        </p:nvSpPr>
        <p:spPr>
          <a:xfrm>
            <a:off x="714375" y="561976"/>
            <a:ext cx="10396882" cy="457200"/>
          </a:xfrm>
        </p:spPr>
        <p:txBody>
          <a:bodyPr anchor="t">
            <a:normAutofit fontScale="90000"/>
          </a:bodyPr>
          <a:lstStyle/>
          <a:p>
            <a:pPr algn="ctr"/>
            <a:r>
              <a:rPr lang="en-US" sz="2300" b="1" i="1" cap="none" dirty="0">
                <a:latin typeface="Times New Roman" panose="02020603050405020304" pitchFamily="18" charset="0"/>
                <a:cs typeface="Times New Roman" panose="02020603050405020304" pitchFamily="18" charset="0"/>
              </a:rPr>
              <a:t>Underfitting in Neural Networks</a:t>
            </a:r>
            <a:br>
              <a:rPr lang="en-US" sz="2300" b="1" i="1" cap="none" dirty="0">
                <a:latin typeface="Times New Roman" panose="02020603050405020304" pitchFamily="18" charset="0"/>
                <a:cs typeface="Times New Roman" panose="02020603050405020304" pitchFamily="18" charset="0"/>
              </a:rPr>
            </a:br>
            <a:endParaRPr lang="en-IN" sz="23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2F54C0-30DA-4315-8B13-6BAB233EE983}"/>
              </a:ext>
            </a:extLst>
          </p:cNvPr>
          <p:cNvSpPr>
            <a:spLocks noGrp="1"/>
          </p:cNvSpPr>
          <p:nvPr>
            <p:ph sz="quarter" idx="13"/>
          </p:nvPr>
        </p:nvSpPr>
        <p:spPr>
          <a:xfrm>
            <a:off x="783225" y="1300749"/>
            <a:ext cx="10394707" cy="3311189"/>
          </a:xfrm>
        </p:spPr>
        <p:txBody>
          <a:bodyPr anchor="t">
            <a:normAutofit lnSpcReduction="10000"/>
          </a:bodyPr>
          <a:lstStyle/>
          <a:p>
            <a:pPr marL="0" indent="0">
              <a:lnSpc>
                <a:spcPct val="130000"/>
              </a:lnSpc>
              <a:buNone/>
            </a:pPr>
            <a:r>
              <a:rPr lang="en-US" sz="2200" cap="none" dirty="0">
                <a:latin typeface="Times New Roman" panose="02020603050405020304" pitchFamily="18" charset="0"/>
                <a:cs typeface="Times New Roman" panose="02020603050405020304" pitchFamily="18" charset="0"/>
              </a:rPr>
              <a:t>Underfitting happens when the network is not able to generate accurate predictions on the training set.</a:t>
            </a:r>
          </a:p>
          <a:p>
            <a:pPr marL="0" indent="0">
              <a:lnSpc>
                <a:spcPct val="130000"/>
              </a:lnSpc>
              <a:buNone/>
            </a:pPr>
            <a:r>
              <a:rPr lang="en-US" sz="2200" cap="none" dirty="0">
                <a:latin typeface="Times New Roman" panose="02020603050405020304" pitchFamily="18" charset="0"/>
                <a:cs typeface="Times New Roman" panose="02020603050405020304" pitchFamily="18" charset="0"/>
              </a:rPr>
              <a:t>The symptoms of underfitting are:</a:t>
            </a:r>
          </a:p>
          <a:p>
            <a:pPr>
              <a:lnSpc>
                <a:spcPct val="130000"/>
              </a:lnSpc>
              <a:buFont typeface="Courier New" panose="02070309020205020404" pitchFamily="49" charset="0"/>
              <a:buChar char="o"/>
            </a:pPr>
            <a:r>
              <a:rPr lang="en-US" sz="2200" b="1" cap="none" dirty="0">
                <a:latin typeface="Times New Roman" panose="02020603050405020304" pitchFamily="18" charset="0"/>
                <a:cs typeface="Times New Roman" panose="02020603050405020304" pitchFamily="18" charset="0"/>
              </a:rPr>
              <a:t> High bias</a:t>
            </a:r>
          </a:p>
          <a:p>
            <a:pPr>
              <a:lnSpc>
                <a:spcPct val="130000"/>
              </a:lnSpc>
              <a:buFont typeface="Courier New" panose="02070309020205020404" pitchFamily="49" charset="0"/>
              <a:buChar char="o"/>
            </a:pPr>
            <a:r>
              <a:rPr lang="en-US" sz="2200" cap="none" dirty="0">
                <a:latin typeface="Times New Roman" panose="02020603050405020304" pitchFamily="18" charset="0"/>
                <a:cs typeface="Times New Roman" panose="02020603050405020304" pitchFamily="18" charset="0"/>
              </a:rPr>
              <a:t> </a:t>
            </a:r>
            <a:r>
              <a:rPr lang="en-US" sz="2200" b="1" cap="none" dirty="0">
                <a:latin typeface="Times New Roman" panose="02020603050405020304" pitchFamily="18" charset="0"/>
                <a:cs typeface="Times New Roman" panose="02020603050405020304" pitchFamily="18" charset="0"/>
              </a:rPr>
              <a:t>Low Variance</a:t>
            </a:r>
            <a:br>
              <a:rPr lang="en-US" sz="2200" cap="none" dirty="0">
                <a:latin typeface="Times New Roman" panose="02020603050405020304" pitchFamily="18" charset="0"/>
                <a:cs typeface="Times New Roman" panose="02020603050405020304" pitchFamily="18" charset="0"/>
              </a:rPr>
            </a:br>
            <a:br>
              <a:rPr lang="en-US" sz="2200" cap="none" dirty="0">
                <a:latin typeface="Times New Roman" panose="02020603050405020304" pitchFamily="18" charset="0"/>
                <a:cs typeface="Times New Roman" panose="02020603050405020304" pitchFamily="18" charset="0"/>
              </a:rPr>
            </a:br>
            <a:r>
              <a:rPr lang="en-US" sz="2200" cap="none" dirty="0">
                <a:latin typeface="Times New Roman" panose="02020603050405020304" pitchFamily="18" charset="0"/>
                <a:cs typeface="Times New Roman" panose="02020603050405020304" pitchFamily="18" charset="0"/>
              </a:rPr>
              <a:t>  </a:t>
            </a:r>
          </a:p>
          <a:p>
            <a:endParaRPr lang="en-IN" dirty="0"/>
          </a:p>
        </p:txBody>
      </p:sp>
      <p:sp>
        <p:nvSpPr>
          <p:cNvPr id="8" name="Slide Number Placeholder 7">
            <a:extLst>
              <a:ext uri="{FF2B5EF4-FFF2-40B4-BE49-F238E27FC236}">
                <a16:creationId xmlns:a16="http://schemas.microsoft.com/office/drawing/2014/main" id="{7AB48C1A-49B3-4F27-ADC2-03956C8864CD}"/>
              </a:ext>
            </a:extLst>
          </p:cNvPr>
          <p:cNvSpPr>
            <a:spLocks noGrp="1"/>
          </p:cNvSpPr>
          <p:nvPr>
            <p:ph type="sldNum" sz="quarter" idx="12"/>
          </p:nvPr>
        </p:nvSpPr>
        <p:spPr/>
        <p:txBody>
          <a:bodyPr/>
          <a:lstStyle/>
          <a:p>
            <a:fld id="{EB3570BF-1D6E-4ED2-9666-3C4AB03CC2CE}" type="slidenum">
              <a:rPr lang="en-IN" smtClean="0"/>
              <a:t>18</a:t>
            </a:fld>
            <a:endParaRPr lang="en-IN"/>
          </a:p>
        </p:txBody>
      </p:sp>
    </p:spTree>
    <p:extLst>
      <p:ext uri="{BB962C8B-B14F-4D97-AF65-F5344CB8AC3E}">
        <p14:creationId xmlns:p14="http://schemas.microsoft.com/office/powerpoint/2010/main" val="1614379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619B-8EF0-4CB3-BA2E-2998AF81DEA5}"/>
              </a:ext>
            </a:extLst>
          </p:cNvPr>
          <p:cNvSpPr>
            <a:spLocks noGrp="1"/>
          </p:cNvSpPr>
          <p:nvPr>
            <p:ph type="title"/>
          </p:nvPr>
        </p:nvSpPr>
        <p:spPr>
          <a:xfrm>
            <a:off x="685800" y="428625"/>
            <a:ext cx="10396882" cy="504825"/>
          </a:xfrm>
        </p:spPr>
        <p:txBody>
          <a:bodyPr anchor="t">
            <a:normAutofit/>
          </a:bodyPr>
          <a:lstStyle/>
          <a:p>
            <a:pPr algn="ctr"/>
            <a:r>
              <a:rPr lang="en-US" sz="2500" b="1" i="1" cap="none" dirty="0">
                <a:latin typeface="Times New Roman" panose="02020603050405020304" pitchFamily="18" charset="0"/>
                <a:cs typeface="Times New Roman" panose="02020603050405020304" pitchFamily="18" charset="0"/>
              </a:rPr>
              <a:t>Exercise</a:t>
            </a:r>
            <a:endParaRPr lang="en-IN" sz="2500" b="1" i="1"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65C04C-E961-4D7A-B26B-6D908BB45A43}"/>
              </a:ext>
            </a:extLst>
          </p:cNvPr>
          <p:cNvSpPr>
            <a:spLocks noGrp="1"/>
          </p:cNvSpPr>
          <p:nvPr>
            <p:ph sz="quarter" idx="13"/>
          </p:nvPr>
        </p:nvSpPr>
        <p:spPr>
          <a:xfrm>
            <a:off x="687975" y="933450"/>
            <a:ext cx="10394707" cy="3311189"/>
          </a:xfrm>
        </p:spPr>
        <p:txBody>
          <a:bodyPr anchor="t"/>
          <a:lstStyle/>
          <a:p>
            <a:pPr marL="0" indent="0">
              <a:buNone/>
            </a:pPr>
            <a:r>
              <a:rPr lang="en-US" sz="2200" b="1" cap="none" dirty="0">
                <a:latin typeface="Times New Roman" panose="02020603050405020304" pitchFamily="18" charset="0"/>
                <a:cs typeface="Times New Roman" panose="02020603050405020304" pitchFamily="18" charset="0"/>
              </a:rPr>
              <a:t>Identify underfitting and Overfitting</a:t>
            </a:r>
            <a:endParaRPr lang="en-IN" sz="2200" b="1"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2894BF7-F3AC-4432-BF3F-D49E723BC106}"/>
              </a:ext>
            </a:extLst>
          </p:cNvPr>
          <p:cNvPicPr>
            <a:picLocks noChangeAspect="1"/>
          </p:cNvPicPr>
          <p:nvPr/>
        </p:nvPicPr>
        <p:blipFill rotWithShape="1">
          <a:blip r:embed="rId2">
            <a:extLst>
              <a:ext uri="{28A0092B-C50C-407E-A947-70E740481C1C}">
                <a14:useLocalDpi xmlns:a14="http://schemas.microsoft.com/office/drawing/2010/main" val="0"/>
              </a:ext>
            </a:extLst>
          </a:blip>
          <a:srcRect l="6360" t="13866" r="12432" b="9055"/>
          <a:stretch/>
        </p:blipFill>
        <p:spPr>
          <a:xfrm>
            <a:off x="4438650" y="1943099"/>
            <a:ext cx="3343275" cy="3208579"/>
          </a:xfrm>
          <a:prstGeom prst="rect">
            <a:avLst/>
          </a:prstGeom>
        </p:spPr>
      </p:pic>
      <p:sp>
        <p:nvSpPr>
          <p:cNvPr id="9" name="Slide Number Placeholder 8">
            <a:extLst>
              <a:ext uri="{FF2B5EF4-FFF2-40B4-BE49-F238E27FC236}">
                <a16:creationId xmlns:a16="http://schemas.microsoft.com/office/drawing/2014/main" id="{382E7D40-2773-4603-93F6-0249632FE788}"/>
              </a:ext>
            </a:extLst>
          </p:cNvPr>
          <p:cNvSpPr>
            <a:spLocks noGrp="1"/>
          </p:cNvSpPr>
          <p:nvPr>
            <p:ph type="sldNum" sz="quarter" idx="12"/>
          </p:nvPr>
        </p:nvSpPr>
        <p:spPr/>
        <p:txBody>
          <a:bodyPr/>
          <a:lstStyle/>
          <a:p>
            <a:fld id="{EB3570BF-1D6E-4ED2-9666-3C4AB03CC2CE}" type="slidenum">
              <a:rPr lang="en-IN" smtClean="0"/>
              <a:t>19</a:t>
            </a:fld>
            <a:endParaRPr lang="en-IN"/>
          </a:p>
        </p:txBody>
      </p:sp>
    </p:spTree>
    <p:extLst>
      <p:ext uri="{BB962C8B-B14F-4D97-AF65-F5344CB8AC3E}">
        <p14:creationId xmlns:p14="http://schemas.microsoft.com/office/powerpoint/2010/main" val="237979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F25D-D245-492F-AE3B-70F31FE0DDF9}"/>
              </a:ext>
            </a:extLst>
          </p:cNvPr>
          <p:cNvSpPr>
            <a:spLocks noGrp="1"/>
          </p:cNvSpPr>
          <p:nvPr>
            <p:ph type="title"/>
          </p:nvPr>
        </p:nvSpPr>
        <p:spPr>
          <a:xfrm>
            <a:off x="685801" y="426128"/>
            <a:ext cx="10396882" cy="896645"/>
          </a:xfrm>
        </p:spPr>
        <p:txBody>
          <a:bodyPr>
            <a:normAutofit/>
          </a:bodyPr>
          <a:lstStyle/>
          <a:p>
            <a:endParaRPr lang="en-IN" sz="28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DD05440-A091-4411-ADB5-33977B18164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77279" y="1322773"/>
            <a:ext cx="7527906" cy="3311525"/>
          </a:xfrm>
        </p:spPr>
      </p:pic>
      <p:sp>
        <p:nvSpPr>
          <p:cNvPr id="8" name="Slide Number Placeholder 7">
            <a:extLst>
              <a:ext uri="{FF2B5EF4-FFF2-40B4-BE49-F238E27FC236}">
                <a16:creationId xmlns:a16="http://schemas.microsoft.com/office/drawing/2014/main" id="{B95DD753-28C0-4163-BE97-5E929A90F828}"/>
              </a:ext>
            </a:extLst>
          </p:cNvPr>
          <p:cNvSpPr>
            <a:spLocks noGrp="1"/>
          </p:cNvSpPr>
          <p:nvPr>
            <p:ph type="sldNum" sz="quarter" idx="12"/>
          </p:nvPr>
        </p:nvSpPr>
        <p:spPr/>
        <p:txBody>
          <a:bodyPr/>
          <a:lstStyle/>
          <a:p>
            <a:fld id="{EB3570BF-1D6E-4ED2-9666-3C4AB03CC2CE}" type="slidenum">
              <a:rPr lang="en-IN" smtClean="0"/>
              <a:t>2</a:t>
            </a:fld>
            <a:endParaRPr lang="en-IN"/>
          </a:p>
        </p:txBody>
      </p:sp>
    </p:spTree>
    <p:extLst>
      <p:ext uri="{BB962C8B-B14F-4D97-AF65-F5344CB8AC3E}">
        <p14:creationId xmlns:p14="http://schemas.microsoft.com/office/powerpoint/2010/main" val="396413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C74B-EDC2-4552-A04C-03C33DD251FE}"/>
              </a:ext>
            </a:extLst>
          </p:cNvPr>
          <p:cNvSpPr>
            <a:spLocks noGrp="1"/>
          </p:cNvSpPr>
          <p:nvPr>
            <p:ph type="title"/>
          </p:nvPr>
        </p:nvSpPr>
        <p:spPr>
          <a:xfrm>
            <a:off x="685800" y="333376"/>
            <a:ext cx="10396882" cy="533400"/>
          </a:xfrm>
        </p:spPr>
        <p:txBody>
          <a:bodyPr/>
          <a:lstStyle/>
          <a:p>
            <a:pPr algn="ctr"/>
            <a:r>
              <a:rPr lang="en-US" sz="2500" b="1" i="1" cap="none" dirty="0">
                <a:latin typeface="Times New Roman" panose="02020603050405020304" pitchFamily="18" charset="0"/>
                <a:cs typeface="Times New Roman" panose="02020603050405020304" pitchFamily="18" charset="0"/>
              </a:rPr>
              <a:t>Solution</a:t>
            </a:r>
            <a:endParaRPr lang="en-IN" sz="25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5B46710-46F8-4F9A-85DA-CB3F47B11CE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432691" y="1076325"/>
            <a:ext cx="5326618" cy="4505498"/>
          </a:xfrm>
        </p:spPr>
      </p:pic>
      <p:sp>
        <p:nvSpPr>
          <p:cNvPr id="8" name="Slide Number Placeholder 7">
            <a:extLst>
              <a:ext uri="{FF2B5EF4-FFF2-40B4-BE49-F238E27FC236}">
                <a16:creationId xmlns:a16="http://schemas.microsoft.com/office/drawing/2014/main" id="{7F6F3528-3FB7-4B50-A2D5-5CE385E1EBD7}"/>
              </a:ext>
            </a:extLst>
          </p:cNvPr>
          <p:cNvSpPr>
            <a:spLocks noGrp="1"/>
          </p:cNvSpPr>
          <p:nvPr>
            <p:ph type="sldNum" sz="quarter" idx="12"/>
          </p:nvPr>
        </p:nvSpPr>
        <p:spPr/>
        <p:txBody>
          <a:bodyPr/>
          <a:lstStyle/>
          <a:p>
            <a:fld id="{EB3570BF-1D6E-4ED2-9666-3C4AB03CC2CE}" type="slidenum">
              <a:rPr lang="en-IN" smtClean="0"/>
              <a:t>20</a:t>
            </a:fld>
            <a:endParaRPr lang="en-IN"/>
          </a:p>
        </p:txBody>
      </p:sp>
    </p:spTree>
    <p:extLst>
      <p:ext uri="{BB962C8B-B14F-4D97-AF65-F5344CB8AC3E}">
        <p14:creationId xmlns:p14="http://schemas.microsoft.com/office/powerpoint/2010/main" val="307807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FCBC-F163-43A4-860E-E7CE2DB6C3FC}"/>
              </a:ext>
            </a:extLst>
          </p:cNvPr>
          <p:cNvSpPr>
            <a:spLocks noGrp="1"/>
          </p:cNvSpPr>
          <p:nvPr>
            <p:ph type="title"/>
          </p:nvPr>
        </p:nvSpPr>
        <p:spPr>
          <a:xfrm>
            <a:off x="685800" y="333375"/>
            <a:ext cx="10396882" cy="466725"/>
          </a:xfrm>
        </p:spPr>
        <p:txBody>
          <a:bodyPr anchor="t">
            <a:normAutofit fontScale="90000"/>
          </a:bodyPr>
          <a:lstStyle/>
          <a:p>
            <a:pPr algn="ctr"/>
            <a:r>
              <a:rPr lang="en-US" sz="2800" b="1" i="1" cap="none" dirty="0">
                <a:latin typeface="Times New Roman" panose="02020603050405020304" pitchFamily="18" charset="0"/>
                <a:cs typeface="Times New Roman" panose="02020603050405020304" pitchFamily="18" charset="0"/>
              </a:rPr>
              <a:t>Methods to Avoid Overfitting in Neural Networks</a:t>
            </a:r>
            <a:br>
              <a:rPr lang="en-US" dirty="0"/>
            </a:br>
            <a:endParaRPr lang="en-IN" dirty="0"/>
          </a:p>
        </p:txBody>
      </p:sp>
      <p:sp>
        <p:nvSpPr>
          <p:cNvPr id="3" name="Content Placeholder 2">
            <a:extLst>
              <a:ext uri="{FF2B5EF4-FFF2-40B4-BE49-F238E27FC236}">
                <a16:creationId xmlns:a16="http://schemas.microsoft.com/office/drawing/2014/main" id="{08DD3DAB-0634-4952-BF1F-A45BAA8D0DB9}"/>
              </a:ext>
            </a:extLst>
          </p:cNvPr>
          <p:cNvSpPr>
            <a:spLocks noGrp="1"/>
          </p:cNvSpPr>
          <p:nvPr>
            <p:ph sz="quarter" idx="13"/>
          </p:nvPr>
        </p:nvSpPr>
        <p:spPr>
          <a:xfrm>
            <a:off x="685800" y="800100"/>
            <a:ext cx="10394707" cy="4438650"/>
          </a:xfrm>
        </p:spPr>
        <p:txBody>
          <a:bodyPr anchor="t"/>
          <a:lstStyle/>
          <a:p>
            <a:pPr marL="0" indent="0" algn="just">
              <a:buNone/>
            </a:pPr>
            <a:r>
              <a:rPr lang="en-US" sz="2200" cap="none" dirty="0">
                <a:latin typeface="Times New Roman" panose="02020603050405020304" pitchFamily="18" charset="0"/>
                <a:cs typeface="Times New Roman" panose="02020603050405020304" pitchFamily="18" charset="0"/>
              </a:rPr>
              <a:t>The following are common methods used to </a:t>
            </a:r>
            <a:r>
              <a:rPr lang="en-US" sz="2200" cap="none" dirty="0">
                <a:solidFill>
                  <a:srgbClr val="C00000"/>
                </a:solidFill>
                <a:latin typeface="Times New Roman" panose="02020603050405020304" pitchFamily="18" charset="0"/>
                <a:cs typeface="Times New Roman" panose="02020603050405020304" pitchFamily="18" charset="0"/>
              </a:rPr>
              <a:t>improve the generalization</a:t>
            </a:r>
            <a:r>
              <a:rPr lang="en-US" sz="2200" cap="none" dirty="0">
                <a:latin typeface="Times New Roman" panose="02020603050405020304" pitchFamily="18" charset="0"/>
                <a:cs typeface="Times New Roman" panose="02020603050405020304" pitchFamily="18" charset="0"/>
              </a:rPr>
              <a:t> of a neural network, so that it provides better predictive performance when applied to the unknown validation samples. The goal is to </a:t>
            </a:r>
            <a:r>
              <a:rPr lang="en-US" sz="2200" cap="none" dirty="0">
                <a:solidFill>
                  <a:srgbClr val="C00000"/>
                </a:solidFill>
                <a:latin typeface="Times New Roman" panose="02020603050405020304" pitchFamily="18" charset="0"/>
                <a:cs typeface="Times New Roman" panose="02020603050405020304" pitchFamily="18" charset="0"/>
              </a:rPr>
              <a:t>improve variance</a:t>
            </a:r>
            <a:r>
              <a:rPr lang="en-US" sz="2200" cap="none" dirty="0">
                <a:latin typeface="Times New Roman" panose="02020603050405020304" pitchFamily="18" charset="0"/>
                <a:cs typeface="Times New Roman" panose="02020603050405020304" pitchFamily="18" charset="0"/>
              </a:rPr>
              <a:t>.</a:t>
            </a:r>
          </a:p>
          <a:p>
            <a:pPr marL="0" indent="0" algn="just">
              <a:buNone/>
            </a:pPr>
            <a:endParaRPr lang="en-IN" sz="2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8A1F98-82F4-4432-92F4-B76C65E0A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69" y="2384504"/>
            <a:ext cx="1282540" cy="1269841"/>
          </a:xfrm>
          <a:prstGeom prst="rect">
            <a:avLst/>
          </a:prstGeom>
        </p:spPr>
      </p:pic>
      <p:sp>
        <p:nvSpPr>
          <p:cNvPr id="6" name="Rectangle 5">
            <a:extLst>
              <a:ext uri="{FF2B5EF4-FFF2-40B4-BE49-F238E27FC236}">
                <a16:creationId xmlns:a16="http://schemas.microsoft.com/office/drawing/2014/main" id="{67186B6D-5F90-42DB-97CA-A13A6098E919}"/>
              </a:ext>
            </a:extLst>
          </p:cNvPr>
          <p:cNvSpPr/>
          <p:nvPr/>
        </p:nvSpPr>
        <p:spPr>
          <a:xfrm>
            <a:off x="2334928" y="2234377"/>
            <a:ext cx="8867775" cy="1785104"/>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1. Retraining Neural Networks</a:t>
            </a:r>
          </a:p>
          <a:p>
            <a:pPr algn="just"/>
            <a:r>
              <a:rPr lang="en-US" sz="2200" dirty="0">
                <a:latin typeface="Times New Roman" panose="02020603050405020304" pitchFamily="18" charset="0"/>
                <a:cs typeface="Times New Roman" panose="02020603050405020304" pitchFamily="18" charset="0"/>
              </a:rPr>
              <a:t>Running the same neural network model on the same training set, but each time with different initial weights. The neural network with the lowest performance is likely to generalize the best when applied to the validation set.</a:t>
            </a:r>
          </a:p>
        </p:txBody>
      </p:sp>
      <p:sp>
        <p:nvSpPr>
          <p:cNvPr id="10" name="Slide Number Placeholder 9">
            <a:extLst>
              <a:ext uri="{FF2B5EF4-FFF2-40B4-BE49-F238E27FC236}">
                <a16:creationId xmlns:a16="http://schemas.microsoft.com/office/drawing/2014/main" id="{2C7BD4D2-B7C4-46E1-AA0A-17FCF64AC4F5}"/>
              </a:ext>
            </a:extLst>
          </p:cNvPr>
          <p:cNvSpPr>
            <a:spLocks noGrp="1"/>
          </p:cNvSpPr>
          <p:nvPr>
            <p:ph type="sldNum" sz="quarter" idx="12"/>
          </p:nvPr>
        </p:nvSpPr>
        <p:spPr/>
        <p:txBody>
          <a:bodyPr/>
          <a:lstStyle/>
          <a:p>
            <a:fld id="{EB3570BF-1D6E-4ED2-9666-3C4AB03CC2CE}" type="slidenum">
              <a:rPr lang="en-IN" smtClean="0"/>
              <a:t>21</a:t>
            </a:fld>
            <a:endParaRPr lang="en-IN"/>
          </a:p>
        </p:txBody>
      </p:sp>
    </p:spTree>
    <p:extLst>
      <p:ext uri="{BB962C8B-B14F-4D97-AF65-F5344CB8AC3E}">
        <p14:creationId xmlns:p14="http://schemas.microsoft.com/office/powerpoint/2010/main" val="3739612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B08C-FA92-416E-974C-ED35CB3F1A22}"/>
              </a:ext>
            </a:extLst>
          </p:cNvPr>
          <p:cNvSpPr>
            <a:spLocks noGrp="1"/>
          </p:cNvSpPr>
          <p:nvPr>
            <p:ph type="title"/>
          </p:nvPr>
        </p:nvSpPr>
        <p:spPr>
          <a:xfrm>
            <a:off x="897559" y="295276"/>
            <a:ext cx="10396882" cy="476250"/>
          </a:xfrm>
        </p:spPr>
        <p:txBody>
          <a:bodyPr anchor="t">
            <a:normAutofit/>
          </a:bodyPr>
          <a:lstStyle/>
          <a:p>
            <a:pPr algn="ctr"/>
            <a:r>
              <a:rPr lang="en-US" sz="2500" b="1" i="1" cap="none" dirty="0">
                <a:latin typeface="Times New Roman" panose="02020603050405020304" pitchFamily="18" charset="0"/>
                <a:cs typeface="Times New Roman" panose="02020603050405020304" pitchFamily="18" charset="0"/>
              </a:rPr>
              <a:t>Methods to Avoid Overfitting in Neural Networks (Contd.,)</a:t>
            </a:r>
            <a:endParaRPr lang="en-IN" sz="2500" b="1" i="1" cap="none"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69121D5-2D5B-4A8C-8394-299A20440D6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91331" y="923365"/>
            <a:ext cx="1282540" cy="1269841"/>
          </a:xfrm>
          <a:prstGeom prst="rect">
            <a:avLst/>
          </a:prstGeom>
        </p:spPr>
      </p:pic>
      <p:sp>
        <p:nvSpPr>
          <p:cNvPr id="5" name="Rectangle 4">
            <a:extLst>
              <a:ext uri="{FF2B5EF4-FFF2-40B4-BE49-F238E27FC236}">
                <a16:creationId xmlns:a16="http://schemas.microsoft.com/office/drawing/2014/main" id="{3677CCDC-AD52-4939-959B-DFE679C54667}"/>
              </a:ext>
            </a:extLst>
          </p:cNvPr>
          <p:cNvSpPr/>
          <p:nvPr/>
        </p:nvSpPr>
        <p:spPr>
          <a:xfrm>
            <a:off x="2043999" y="923365"/>
            <a:ext cx="8867775" cy="2123658"/>
          </a:xfrm>
          <a:prstGeom prst="rect">
            <a:avLst/>
          </a:prstGeom>
        </p:spPr>
        <p:txBody>
          <a:bodyPr wrap="square">
            <a:spAutoFit/>
          </a:bodyPr>
          <a:lstStyle/>
          <a:p>
            <a:r>
              <a:rPr lang="en-US" sz="2200" b="1" dirty="0">
                <a:latin typeface="Times New Roman" panose="02020603050405020304" pitchFamily="18" charset="0"/>
                <a:cs typeface="Times New Roman" panose="02020603050405020304" pitchFamily="18" charset="0"/>
              </a:rPr>
              <a:t>2. Early Stopping</a:t>
            </a:r>
          </a:p>
          <a:p>
            <a:pPr algn="just"/>
            <a:r>
              <a:rPr lang="en-US" sz="2200" dirty="0">
                <a:latin typeface="Times New Roman" panose="02020603050405020304" pitchFamily="18" charset="0"/>
                <a:cs typeface="Times New Roman" panose="02020603050405020304" pitchFamily="18" charset="0"/>
              </a:rPr>
              <a:t>Divide training data into a training set and a validation set and start training the model. Monitor the error on the validation set after each training iteration. Normally, the validation error and training set errors decrease during training, but when the network begins to overfit the data, the error on the validation set begins to rise.</a:t>
            </a:r>
            <a:r>
              <a:rPr lang="en-US" dirty="0">
                <a:solidFill>
                  <a:srgbClr val="374970"/>
                </a:solidFill>
                <a:latin typeface="Roboto"/>
              </a:rPr>
              <a:t> </a:t>
            </a:r>
            <a:endParaRPr lang="en-IN" dirty="0"/>
          </a:p>
        </p:txBody>
      </p:sp>
      <p:sp>
        <p:nvSpPr>
          <p:cNvPr id="6" name="Rectangle 5">
            <a:extLst>
              <a:ext uri="{FF2B5EF4-FFF2-40B4-BE49-F238E27FC236}">
                <a16:creationId xmlns:a16="http://schemas.microsoft.com/office/drawing/2014/main" id="{38004A14-1BF7-4950-999E-C6C4FEE4C3A7}"/>
              </a:ext>
            </a:extLst>
          </p:cNvPr>
          <p:cNvSpPr/>
          <p:nvPr/>
        </p:nvSpPr>
        <p:spPr>
          <a:xfrm>
            <a:off x="2043999" y="3304198"/>
            <a:ext cx="8766876"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Early stopping occurs in one of two cases:</a:t>
            </a:r>
          </a:p>
          <a:p>
            <a:r>
              <a:rPr lang="en-US" sz="22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If the training is unsuccessful, for example in a case where the error rate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increases gradually over several iterations.</a:t>
            </a: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If the training’s improvement is insignificant, for example, the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improvement rate is lower than a set threshold.</a:t>
            </a:r>
          </a:p>
        </p:txBody>
      </p:sp>
      <p:sp>
        <p:nvSpPr>
          <p:cNvPr id="10" name="Slide Number Placeholder 9">
            <a:extLst>
              <a:ext uri="{FF2B5EF4-FFF2-40B4-BE49-F238E27FC236}">
                <a16:creationId xmlns:a16="http://schemas.microsoft.com/office/drawing/2014/main" id="{1DF03230-5EF7-4BD1-9819-4AC4AF683C79}"/>
              </a:ext>
            </a:extLst>
          </p:cNvPr>
          <p:cNvSpPr>
            <a:spLocks noGrp="1"/>
          </p:cNvSpPr>
          <p:nvPr>
            <p:ph type="sldNum" sz="quarter" idx="12"/>
          </p:nvPr>
        </p:nvSpPr>
        <p:spPr/>
        <p:txBody>
          <a:bodyPr/>
          <a:lstStyle/>
          <a:p>
            <a:fld id="{EB3570BF-1D6E-4ED2-9666-3C4AB03CC2CE}" type="slidenum">
              <a:rPr lang="en-IN" smtClean="0"/>
              <a:t>22</a:t>
            </a:fld>
            <a:endParaRPr lang="en-IN"/>
          </a:p>
        </p:txBody>
      </p:sp>
    </p:spTree>
    <p:extLst>
      <p:ext uri="{BB962C8B-B14F-4D97-AF65-F5344CB8AC3E}">
        <p14:creationId xmlns:p14="http://schemas.microsoft.com/office/powerpoint/2010/main" val="830184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22B89-C07C-49FB-BD19-5173F1604929}"/>
              </a:ext>
            </a:extLst>
          </p:cNvPr>
          <p:cNvSpPr>
            <a:spLocks noGrp="1"/>
          </p:cNvSpPr>
          <p:nvPr>
            <p:ph type="title"/>
          </p:nvPr>
        </p:nvSpPr>
        <p:spPr>
          <a:xfrm>
            <a:off x="683625" y="276225"/>
            <a:ext cx="10396882" cy="409575"/>
          </a:xfrm>
        </p:spPr>
        <p:txBody>
          <a:bodyPr anchor="t">
            <a:normAutofit fontScale="90000"/>
          </a:bodyPr>
          <a:lstStyle/>
          <a:p>
            <a:pPr algn="ctr"/>
            <a:r>
              <a:rPr lang="en-US" sz="2500" b="1" i="1" cap="none" dirty="0">
                <a:latin typeface="Times New Roman" panose="02020603050405020304" pitchFamily="18" charset="0"/>
                <a:cs typeface="Times New Roman" panose="02020603050405020304" pitchFamily="18" charset="0"/>
              </a:rPr>
              <a:t>Methods to Avoid Overfitting in Neural Networks (Contd.,)</a:t>
            </a:r>
            <a:endParaRPr lang="en-IN" sz="2500" dirty="0"/>
          </a:p>
        </p:txBody>
      </p:sp>
      <p:sp>
        <p:nvSpPr>
          <p:cNvPr id="3" name="Content Placeholder 2">
            <a:extLst>
              <a:ext uri="{FF2B5EF4-FFF2-40B4-BE49-F238E27FC236}">
                <a16:creationId xmlns:a16="http://schemas.microsoft.com/office/drawing/2014/main" id="{57F89265-E763-4E56-A482-9852A1407F8E}"/>
              </a:ext>
            </a:extLst>
          </p:cNvPr>
          <p:cNvSpPr>
            <a:spLocks noGrp="1"/>
          </p:cNvSpPr>
          <p:nvPr>
            <p:ph sz="quarter" idx="13"/>
          </p:nvPr>
        </p:nvSpPr>
        <p:spPr>
          <a:xfrm>
            <a:off x="685800" y="762000"/>
            <a:ext cx="10394707" cy="4838700"/>
          </a:xfrm>
        </p:spPr>
        <p:txBody>
          <a:bodyPr anchor="t">
            <a:normAutofit fontScale="85000" lnSpcReduction="10000"/>
          </a:bodyPr>
          <a:lstStyle/>
          <a:p>
            <a:pPr marL="0" indent="0">
              <a:buNone/>
            </a:pPr>
            <a:r>
              <a:rPr lang="en-US" sz="2200" b="1" cap="none" dirty="0">
                <a:latin typeface="Times New Roman" panose="02020603050405020304" pitchFamily="18" charset="0"/>
                <a:cs typeface="Times New Roman" panose="02020603050405020304" pitchFamily="18" charset="0"/>
              </a:rPr>
              <a:t>3. Regularization</a:t>
            </a:r>
          </a:p>
          <a:p>
            <a:pPr marL="0" indent="0">
              <a:buNone/>
            </a:pPr>
            <a:r>
              <a:rPr lang="en-US" sz="2200" cap="none" dirty="0">
                <a:latin typeface="Times New Roman" panose="02020603050405020304" pitchFamily="18" charset="0"/>
                <a:cs typeface="Times New Roman" panose="02020603050405020304" pitchFamily="18" charset="0"/>
              </a:rPr>
              <a:t>Regularization is a technique which makes slight modifications to the learning algorithm such that the model generalizes better. This in turn improves the model’s performance on the unseen data as well.</a:t>
            </a:r>
          </a:p>
          <a:p>
            <a:pPr marL="0" indent="0">
              <a:buNone/>
            </a:pPr>
            <a:endParaRPr lang="en-US" sz="2200" cap="none" dirty="0">
              <a:latin typeface="Times New Roman" panose="02020603050405020304" pitchFamily="18" charset="0"/>
              <a:cs typeface="Times New Roman" panose="02020603050405020304" pitchFamily="18" charset="0"/>
            </a:endParaRPr>
          </a:p>
          <a:p>
            <a:pPr>
              <a:spcBef>
                <a:spcPts val="0"/>
              </a:spcBef>
            </a:pPr>
            <a:r>
              <a:rPr lang="en-IN" sz="2400" cap="none" dirty="0">
                <a:latin typeface="Times New Roman" panose="02020603050405020304" pitchFamily="18" charset="0"/>
                <a:cs typeface="Times New Roman" panose="02020603050405020304" pitchFamily="18" charset="0"/>
              </a:rPr>
              <a:t>L2 &amp; L1 regularization (</a:t>
            </a:r>
            <a:r>
              <a:rPr lang="en-US" sz="2400" cap="none" dirty="0">
                <a:latin typeface="Times New Roman" panose="02020603050405020304" pitchFamily="18" charset="0"/>
                <a:cs typeface="Times New Roman" panose="02020603050405020304" pitchFamily="18" charset="0"/>
              </a:rPr>
              <a:t>Cost function = Loss (say, binary cross entropy) +   </a:t>
            </a:r>
            <a:br>
              <a:rPr lang="en-US" sz="2400" cap="none" dirty="0">
                <a:latin typeface="Times New Roman" panose="02020603050405020304" pitchFamily="18" charset="0"/>
                <a:cs typeface="Times New Roman" panose="02020603050405020304" pitchFamily="18" charset="0"/>
              </a:rPr>
            </a:br>
            <a:r>
              <a:rPr lang="en-US" sz="2400" cap="none" dirty="0">
                <a:latin typeface="Times New Roman" panose="02020603050405020304" pitchFamily="18" charset="0"/>
                <a:cs typeface="Times New Roman" panose="02020603050405020304" pitchFamily="18" charset="0"/>
              </a:rPr>
              <a:t>                                                                                                 Regularization term)</a:t>
            </a:r>
          </a:p>
          <a:p>
            <a:pPr marL="0" indent="0">
              <a:spcBef>
                <a:spcPts val="0"/>
              </a:spcBef>
              <a:buNone/>
            </a:pPr>
            <a:r>
              <a:rPr lang="en-US" sz="2400" cap="none" dirty="0">
                <a:latin typeface="Times New Roman" panose="02020603050405020304" pitchFamily="18" charset="0"/>
                <a:cs typeface="Times New Roman" panose="02020603050405020304" pitchFamily="18" charset="0"/>
              </a:rPr>
              <a:t>        ----- Weight decreases, model simpler, reduce overfitting</a:t>
            </a:r>
            <a:endParaRPr lang="en-IN" sz="2400" cap="none" dirty="0">
              <a:latin typeface="Times New Roman" panose="02020603050405020304" pitchFamily="18" charset="0"/>
              <a:cs typeface="Times New Roman" panose="02020603050405020304" pitchFamily="18" charset="0"/>
            </a:endParaRPr>
          </a:p>
          <a:p>
            <a:pPr>
              <a:spcBef>
                <a:spcPts val="0"/>
              </a:spcBef>
            </a:pPr>
            <a:r>
              <a:rPr lang="en-IN" sz="2400" cap="none" dirty="0">
                <a:latin typeface="Times New Roman" panose="02020603050405020304" pitchFamily="18" charset="0"/>
                <a:cs typeface="Times New Roman" panose="02020603050405020304" pitchFamily="18" charset="0"/>
              </a:rPr>
              <a:t>Dropout</a:t>
            </a:r>
            <a:endParaRPr lang="en-IN" sz="2400" b="1" cap="none" dirty="0">
              <a:latin typeface="Times New Roman" panose="02020603050405020304" pitchFamily="18" charset="0"/>
              <a:cs typeface="Times New Roman" panose="02020603050405020304" pitchFamily="18" charset="0"/>
            </a:endParaRPr>
          </a:p>
          <a:p>
            <a:pPr marL="0" indent="0">
              <a:buNone/>
            </a:pPr>
            <a:r>
              <a:rPr lang="en-IN" sz="2200" cap="none" dirty="0">
                <a:latin typeface="Times New Roman" panose="02020603050405020304" pitchFamily="18" charset="0"/>
                <a:cs typeface="Times New Roman" panose="02020603050405020304" pitchFamily="18" charset="0"/>
              </a:rPr>
              <a:t>         ------ </a:t>
            </a:r>
            <a:r>
              <a:rPr lang="en-US" sz="2400" cap="none" dirty="0">
                <a:latin typeface="Times New Roman" panose="02020603050405020304" pitchFamily="18" charset="0"/>
                <a:cs typeface="Times New Roman" panose="02020603050405020304" pitchFamily="18" charset="0"/>
              </a:rPr>
              <a:t>At every iteration, it randomly selects some nodes and removes them along with all of their incoming and outgoing connections</a:t>
            </a:r>
          </a:p>
          <a:p>
            <a:pPr marL="0" indent="0">
              <a:buNone/>
            </a:pPr>
            <a:r>
              <a:rPr lang="en-US" sz="2200" b="1" cap="none" dirty="0">
                <a:latin typeface="Times New Roman" panose="02020603050405020304" pitchFamily="18" charset="0"/>
                <a:cs typeface="Times New Roman" panose="02020603050405020304" pitchFamily="18" charset="0"/>
              </a:rPr>
              <a:t>4. Data augmentation</a:t>
            </a:r>
          </a:p>
          <a:p>
            <a:pPr marL="0" indent="0">
              <a:buNone/>
            </a:pPr>
            <a:r>
              <a:rPr lang="en-US" sz="2200" b="1" cap="none" dirty="0">
                <a:latin typeface="Times New Roman" panose="02020603050405020304" pitchFamily="18" charset="0"/>
                <a:cs typeface="Times New Roman" panose="02020603050405020304" pitchFamily="18" charset="0"/>
              </a:rPr>
              <a:t>  -----  </a:t>
            </a:r>
            <a:r>
              <a:rPr lang="en-US" sz="2200" cap="none" dirty="0">
                <a:latin typeface="Times New Roman" panose="02020603050405020304" pitchFamily="18" charset="0"/>
                <a:cs typeface="Times New Roman" panose="02020603050405020304" pitchFamily="18" charset="0"/>
              </a:rPr>
              <a:t>to make the training dataset more diverse</a:t>
            </a:r>
            <a:endParaRPr lang="en-IN" sz="2200" cap="none"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A5BD1-E29E-4D6C-B1E6-80DD86086F70}"/>
              </a:ext>
            </a:extLst>
          </p:cNvPr>
          <p:cNvSpPr>
            <a:spLocks noGrp="1"/>
          </p:cNvSpPr>
          <p:nvPr>
            <p:ph type="sldNum" sz="quarter" idx="12"/>
          </p:nvPr>
        </p:nvSpPr>
        <p:spPr/>
        <p:txBody>
          <a:bodyPr/>
          <a:lstStyle/>
          <a:p>
            <a:fld id="{EB3570BF-1D6E-4ED2-9666-3C4AB03CC2CE}" type="slidenum">
              <a:rPr lang="en-IN" smtClean="0"/>
              <a:t>23</a:t>
            </a:fld>
            <a:endParaRPr lang="en-IN"/>
          </a:p>
        </p:txBody>
      </p:sp>
    </p:spTree>
    <p:extLst>
      <p:ext uri="{BB962C8B-B14F-4D97-AF65-F5344CB8AC3E}">
        <p14:creationId xmlns:p14="http://schemas.microsoft.com/office/powerpoint/2010/main" val="2347450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BE56-F00A-4A33-A891-C76BF024BFD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8439182-49CA-4087-9BA6-25A7E852AE64}"/>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9751" y="828675"/>
            <a:ext cx="7743824" cy="4819649"/>
          </a:xfrm>
        </p:spPr>
      </p:pic>
      <p:sp>
        <p:nvSpPr>
          <p:cNvPr id="8" name="Slide Number Placeholder 7">
            <a:extLst>
              <a:ext uri="{FF2B5EF4-FFF2-40B4-BE49-F238E27FC236}">
                <a16:creationId xmlns:a16="http://schemas.microsoft.com/office/drawing/2014/main" id="{58AA52BB-B1F0-4AEE-BE88-5F319BA8B0D7}"/>
              </a:ext>
            </a:extLst>
          </p:cNvPr>
          <p:cNvSpPr>
            <a:spLocks noGrp="1"/>
          </p:cNvSpPr>
          <p:nvPr>
            <p:ph type="sldNum" sz="quarter" idx="12"/>
          </p:nvPr>
        </p:nvSpPr>
        <p:spPr/>
        <p:txBody>
          <a:bodyPr/>
          <a:lstStyle/>
          <a:p>
            <a:fld id="{EB3570BF-1D6E-4ED2-9666-3C4AB03CC2CE}" type="slidenum">
              <a:rPr lang="en-IN" smtClean="0"/>
              <a:t>24</a:t>
            </a:fld>
            <a:endParaRPr lang="en-IN"/>
          </a:p>
        </p:txBody>
      </p:sp>
    </p:spTree>
    <p:extLst>
      <p:ext uri="{BB962C8B-B14F-4D97-AF65-F5344CB8AC3E}">
        <p14:creationId xmlns:p14="http://schemas.microsoft.com/office/powerpoint/2010/main" val="3406595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302D-C32A-4E40-A5C8-359B59FC457D}"/>
              </a:ext>
            </a:extLst>
          </p:cNvPr>
          <p:cNvSpPr>
            <a:spLocks noGrp="1"/>
          </p:cNvSpPr>
          <p:nvPr>
            <p:ph type="title"/>
          </p:nvPr>
        </p:nvSpPr>
        <p:spPr>
          <a:xfrm>
            <a:off x="762001" y="305965"/>
            <a:ext cx="10396882" cy="328050"/>
          </a:xfrm>
        </p:spPr>
        <p:txBody>
          <a:bodyPr>
            <a:noAutofit/>
          </a:bodyPr>
          <a:lstStyle/>
          <a:p>
            <a:pPr algn="ctr"/>
            <a:r>
              <a:rPr lang="en-US" sz="2500" b="1" i="1" cap="none" dirty="0">
                <a:latin typeface="Times New Roman" panose="02020603050405020304" pitchFamily="18" charset="0"/>
                <a:cs typeface="Times New Roman" panose="02020603050405020304" pitchFamily="18" charset="0"/>
              </a:rPr>
              <a:t>Illustrations</a:t>
            </a:r>
            <a:endParaRPr lang="en-IN" sz="25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0D5B920-CDA6-4641-A621-8D25E9CEF84E}"/>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0354"/>
          <a:stretch/>
        </p:blipFill>
        <p:spPr>
          <a:xfrm>
            <a:off x="270986" y="1159902"/>
            <a:ext cx="6491763" cy="3850248"/>
          </a:xfrm>
        </p:spPr>
      </p:pic>
      <p:sp>
        <p:nvSpPr>
          <p:cNvPr id="6" name="Rectangle 5">
            <a:extLst>
              <a:ext uri="{FF2B5EF4-FFF2-40B4-BE49-F238E27FC236}">
                <a16:creationId xmlns:a16="http://schemas.microsoft.com/office/drawing/2014/main" id="{5ACD1C00-5F76-4FD5-8A67-FF54EF6C51C4}"/>
              </a:ext>
            </a:extLst>
          </p:cNvPr>
          <p:cNvSpPr/>
          <p:nvPr/>
        </p:nvSpPr>
        <p:spPr>
          <a:xfrm>
            <a:off x="270987" y="4511675"/>
            <a:ext cx="11073288" cy="400110"/>
          </a:xfrm>
          <a:prstGeom prst="rect">
            <a:avLst/>
          </a:prstGeom>
          <a:ln>
            <a:solidFill>
              <a:srgbClr val="000000">
                <a:alpha val="1000"/>
              </a:srgbClr>
            </a:solidFill>
          </a:ln>
          <a:effectLst>
            <a:softEdge rad="787400"/>
          </a:effectLst>
        </p:spPr>
        <p:txBody>
          <a:bodyPr wrap="square">
            <a:spAutoFit/>
          </a:bodyPr>
          <a:lstStyle/>
          <a:p>
            <a:endParaRPr lang="en-IN" sz="2000" dirty="0">
              <a:latin typeface="Times New Roman" panose="02020603050405020304" pitchFamily="18" charset="0"/>
              <a:cs typeface="Times New Roman" panose="02020603050405020304" pitchFamily="18" charset="0"/>
            </a:endParaRPr>
          </a:p>
        </p:txBody>
      </p:sp>
      <p:sp>
        <p:nvSpPr>
          <p:cNvPr id="8" name="AutoShape 2">
            <a:extLst>
              <a:ext uri="{FF2B5EF4-FFF2-40B4-BE49-F238E27FC236}">
                <a16:creationId xmlns:a16="http://schemas.microsoft.com/office/drawing/2014/main" id="{C6254358-93E9-46ED-A6B6-0F22AB04DD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87C21703-2C9C-4506-81D8-8BEB0727A4A6}"/>
              </a:ext>
            </a:extLst>
          </p:cNvPr>
          <p:cNvPicPr>
            <a:picLocks noChangeAspect="1"/>
          </p:cNvPicPr>
          <p:nvPr/>
        </p:nvPicPr>
        <p:blipFill rotWithShape="1">
          <a:blip r:embed="rId3">
            <a:extLst>
              <a:ext uri="{28A0092B-C50C-407E-A947-70E740481C1C}">
                <a14:useLocalDpi xmlns:a14="http://schemas.microsoft.com/office/drawing/2010/main" val="0"/>
              </a:ext>
            </a:extLst>
          </a:blip>
          <a:srcRect l="1" t="2132" r="-212" b="10734"/>
          <a:stretch/>
        </p:blipFill>
        <p:spPr>
          <a:xfrm>
            <a:off x="6762749" y="1159902"/>
            <a:ext cx="4505325" cy="3850248"/>
          </a:xfrm>
          <a:prstGeom prst="rect">
            <a:avLst/>
          </a:prstGeom>
        </p:spPr>
      </p:pic>
      <p:sp>
        <p:nvSpPr>
          <p:cNvPr id="11" name="Slide Number Placeholder 10">
            <a:extLst>
              <a:ext uri="{FF2B5EF4-FFF2-40B4-BE49-F238E27FC236}">
                <a16:creationId xmlns:a16="http://schemas.microsoft.com/office/drawing/2014/main" id="{E4ED8CC6-F7FB-4FA8-B9E2-E7C269A6D358}"/>
              </a:ext>
            </a:extLst>
          </p:cNvPr>
          <p:cNvSpPr>
            <a:spLocks noGrp="1"/>
          </p:cNvSpPr>
          <p:nvPr>
            <p:ph type="sldNum" sz="quarter" idx="12"/>
          </p:nvPr>
        </p:nvSpPr>
        <p:spPr/>
        <p:txBody>
          <a:bodyPr/>
          <a:lstStyle/>
          <a:p>
            <a:fld id="{EB3570BF-1D6E-4ED2-9666-3C4AB03CC2CE}" type="slidenum">
              <a:rPr lang="en-IN" smtClean="0"/>
              <a:t>25</a:t>
            </a:fld>
            <a:endParaRPr lang="en-IN"/>
          </a:p>
        </p:txBody>
      </p:sp>
    </p:spTree>
    <p:extLst>
      <p:ext uri="{BB962C8B-B14F-4D97-AF65-F5344CB8AC3E}">
        <p14:creationId xmlns:p14="http://schemas.microsoft.com/office/powerpoint/2010/main" val="277822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0661-9078-4285-95FB-D087928C2751}"/>
              </a:ext>
            </a:extLst>
          </p:cNvPr>
          <p:cNvSpPr>
            <a:spLocks noGrp="1"/>
          </p:cNvSpPr>
          <p:nvPr>
            <p:ph type="title"/>
          </p:nvPr>
        </p:nvSpPr>
        <p:spPr>
          <a:xfrm>
            <a:off x="685801" y="438151"/>
            <a:ext cx="10396882" cy="609600"/>
          </a:xfrm>
        </p:spPr>
        <p:txBody>
          <a:bodyPr>
            <a:normAutofit/>
          </a:bodyPr>
          <a:lstStyle/>
          <a:p>
            <a:pPr algn="ctr"/>
            <a:r>
              <a:rPr lang="en-US" sz="2500" b="1" i="1" cap="none" dirty="0">
                <a:latin typeface="Times New Roman" panose="02020603050405020304" pitchFamily="18" charset="0"/>
                <a:cs typeface="Times New Roman" panose="02020603050405020304" pitchFamily="18" charset="0"/>
              </a:rPr>
              <a:t>Loss Functions</a:t>
            </a:r>
            <a:endParaRPr lang="en-IN" sz="2500" dirty="0"/>
          </a:p>
        </p:txBody>
      </p:sp>
      <p:pic>
        <p:nvPicPr>
          <p:cNvPr id="5" name="Content Placeholder 4">
            <a:extLst>
              <a:ext uri="{FF2B5EF4-FFF2-40B4-BE49-F238E27FC236}">
                <a16:creationId xmlns:a16="http://schemas.microsoft.com/office/drawing/2014/main" id="{232E8451-3E3F-42AC-A92F-77E0E09F49E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63650" y="1285875"/>
            <a:ext cx="3352800" cy="1362075"/>
          </a:xfrm>
        </p:spPr>
      </p:pic>
      <p:pic>
        <p:nvPicPr>
          <p:cNvPr id="7" name="Picture 6">
            <a:extLst>
              <a:ext uri="{FF2B5EF4-FFF2-40B4-BE49-F238E27FC236}">
                <a16:creationId xmlns:a16="http://schemas.microsoft.com/office/drawing/2014/main" id="{23590DB6-F6C8-447F-870C-41A498B7B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958" y="1285875"/>
            <a:ext cx="4657725" cy="1266825"/>
          </a:xfrm>
          <a:prstGeom prst="rect">
            <a:avLst/>
          </a:prstGeom>
        </p:spPr>
      </p:pic>
      <p:pic>
        <p:nvPicPr>
          <p:cNvPr id="9" name="Picture 8">
            <a:extLst>
              <a:ext uri="{FF2B5EF4-FFF2-40B4-BE49-F238E27FC236}">
                <a16:creationId xmlns:a16="http://schemas.microsoft.com/office/drawing/2014/main" id="{96BAF3FC-C8CC-42D7-BEFF-5EA9C848C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742" y="3157537"/>
            <a:ext cx="4953000" cy="1628775"/>
          </a:xfrm>
          <a:prstGeom prst="rect">
            <a:avLst/>
          </a:prstGeom>
        </p:spPr>
      </p:pic>
      <p:sp>
        <p:nvSpPr>
          <p:cNvPr id="10" name="Slide Number Placeholder 9">
            <a:extLst>
              <a:ext uri="{FF2B5EF4-FFF2-40B4-BE49-F238E27FC236}">
                <a16:creationId xmlns:a16="http://schemas.microsoft.com/office/drawing/2014/main" id="{77CD33A3-8671-4466-9A6C-1B6E693B6A15}"/>
              </a:ext>
            </a:extLst>
          </p:cNvPr>
          <p:cNvSpPr>
            <a:spLocks noGrp="1"/>
          </p:cNvSpPr>
          <p:nvPr>
            <p:ph type="sldNum" sz="quarter" idx="12"/>
          </p:nvPr>
        </p:nvSpPr>
        <p:spPr/>
        <p:txBody>
          <a:bodyPr/>
          <a:lstStyle/>
          <a:p>
            <a:fld id="{EB3570BF-1D6E-4ED2-9666-3C4AB03CC2CE}" type="slidenum">
              <a:rPr lang="en-IN" smtClean="0"/>
              <a:t>26</a:t>
            </a:fld>
            <a:endParaRPr lang="en-IN"/>
          </a:p>
        </p:txBody>
      </p:sp>
    </p:spTree>
    <p:extLst>
      <p:ext uri="{BB962C8B-B14F-4D97-AF65-F5344CB8AC3E}">
        <p14:creationId xmlns:p14="http://schemas.microsoft.com/office/powerpoint/2010/main" val="401769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AFDB-970C-41A8-AF50-7A286AF068D7}"/>
              </a:ext>
            </a:extLst>
          </p:cNvPr>
          <p:cNvSpPr>
            <a:spLocks noGrp="1"/>
          </p:cNvSpPr>
          <p:nvPr>
            <p:ph type="title"/>
          </p:nvPr>
        </p:nvSpPr>
        <p:spPr>
          <a:xfrm>
            <a:off x="685801" y="428626"/>
            <a:ext cx="10396882" cy="571500"/>
          </a:xfrm>
        </p:spPr>
        <p:txBody>
          <a:bodyPr>
            <a:normAutofit/>
          </a:bodyPr>
          <a:lstStyle/>
          <a:p>
            <a:pPr algn="ctr"/>
            <a:r>
              <a:rPr lang="en-US" sz="2500" b="1" i="1" cap="none" dirty="0">
                <a:latin typeface="Times New Roman" panose="02020603050405020304" pitchFamily="18" charset="0"/>
                <a:cs typeface="Times New Roman" panose="02020603050405020304" pitchFamily="18" charset="0"/>
              </a:rPr>
              <a:t>Loss Functions for Classification tasks</a:t>
            </a:r>
            <a:endParaRPr lang="en-IN" sz="25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B0542FC-C864-4433-A54F-1C03A3C72FF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6023" y="1600200"/>
            <a:ext cx="10476159" cy="3295650"/>
          </a:xfrm>
        </p:spPr>
      </p:pic>
      <p:sp>
        <p:nvSpPr>
          <p:cNvPr id="8" name="Slide Number Placeholder 7">
            <a:extLst>
              <a:ext uri="{FF2B5EF4-FFF2-40B4-BE49-F238E27FC236}">
                <a16:creationId xmlns:a16="http://schemas.microsoft.com/office/drawing/2014/main" id="{13248D4A-83BA-41DD-9416-429D08F55AA9}"/>
              </a:ext>
            </a:extLst>
          </p:cNvPr>
          <p:cNvSpPr>
            <a:spLocks noGrp="1"/>
          </p:cNvSpPr>
          <p:nvPr>
            <p:ph type="sldNum" sz="quarter" idx="12"/>
          </p:nvPr>
        </p:nvSpPr>
        <p:spPr/>
        <p:txBody>
          <a:bodyPr/>
          <a:lstStyle/>
          <a:p>
            <a:fld id="{EB3570BF-1D6E-4ED2-9666-3C4AB03CC2CE}" type="slidenum">
              <a:rPr lang="en-IN" smtClean="0"/>
              <a:t>27</a:t>
            </a:fld>
            <a:endParaRPr lang="en-IN"/>
          </a:p>
        </p:txBody>
      </p:sp>
    </p:spTree>
    <p:extLst>
      <p:ext uri="{BB962C8B-B14F-4D97-AF65-F5344CB8AC3E}">
        <p14:creationId xmlns:p14="http://schemas.microsoft.com/office/powerpoint/2010/main" val="1029780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8197-B1BA-4A04-81AD-5EB7AD760601}"/>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CA52373D-F568-40D9-A96B-6B378EBF019F}"/>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1704975" y="323463"/>
            <a:ext cx="7448550" cy="5272569"/>
          </a:xfrm>
        </p:spPr>
      </p:pic>
      <p:sp>
        <p:nvSpPr>
          <p:cNvPr id="7" name="Slide Number Placeholder 6">
            <a:extLst>
              <a:ext uri="{FF2B5EF4-FFF2-40B4-BE49-F238E27FC236}">
                <a16:creationId xmlns:a16="http://schemas.microsoft.com/office/drawing/2014/main" id="{BEC0140F-1E9A-4358-B2BC-451C6D2A4A11}"/>
              </a:ext>
            </a:extLst>
          </p:cNvPr>
          <p:cNvSpPr>
            <a:spLocks noGrp="1"/>
          </p:cNvSpPr>
          <p:nvPr>
            <p:ph type="sldNum" sz="quarter" idx="12"/>
          </p:nvPr>
        </p:nvSpPr>
        <p:spPr/>
        <p:txBody>
          <a:bodyPr/>
          <a:lstStyle/>
          <a:p>
            <a:fld id="{EB3570BF-1D6E-4ED2-9666-3C4AB03CC2CE}" type="slidenum">
              <a:rPr lang="en-IN" smtClean="0"/>
              <a:t>28</a:t>
            </a:fld>
            <a:endParaRPr lang="en-IN"/>
          </a:p>
        </p:txBody>
      </p:sp>
    </p:spTree>
    <p:extLst>
      <p:ext uri="{BB962C8B-B14F-4D97-AF65-F5344CB8AC3E}">
        <p14:creationId xmlns:p14="http://schemas.microsoft.com/office/powerpoint/2010/main" val="3037559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E56B-5D06-421E-90B2-CBCD09C0CE7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C4F395-DF13-47EB-93AC-A9E20C73647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39322" y="355107"/>
            <a:ext cx="9545206" cy="5012474"/>
          </a:xfrm>
        </p:spPr>
      </p:pic>
      <p:sp>
        <p:nvSpPr>
          <p:cNvPr id="8" name="Slide Number Placeholder 7">
            <a:extLst>
              <a:ext uri="{FF2B5EF4-FFF2-40B4-BE49-F238E27FC236}">
                <a16:creationId xmlns:a16="http://schemas.microsoft.com/office/drawing/2014/main" id="{B7C43A48-9801-4F0E-AB12-F5DE9EBB1428}"/>
              </a:ext>
            </a:extLst>
          </p:cNvPr>
          <p:cNvSpPr>
            <a:spLocks noGrp="1"/>
          </p:cNvSpPr>
          <p:nvPr>
            <p:ph type="sldNum" sz="quarter" idx="12"/>
          </p:nvPr>
        </p:nvSpPr>
        <p:spPr/>
        <p:txBody>
          <a:bodyPr/>
          <a:lstStyle/>
          <a:p>
            <a:fld id="{EB3570BF-1D6E-4ED2-9666-3C4AB03CC2CE}" type="slidenum">
              <a:rPr lang="en-IN" smtClean="0"/>
              <a:t>3</a:t>
            </a:fld>
            <a:endParaRPr lang="en-IN"/>
          </a:p>
        </p:txBody>
      </p:sp>
    </p:spTree>
    <p:extLst>
      <p:ext uri="{BB962C8B-B14F-4D97-AF65-F5344CB8AC3E}">
        <p14:creationId xmlns:p14="http://schemas.microsoft.com/office/powerpoint/2010/main" val="71194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0FD4-5667-40E1-B0DE-C326A8A5CBAF}"/>
              </a:ext>
            </a:extLst>
          </p:cNvPr>
          <p:cNvSpPr>
            <a:spLocks noGrp="1"/>
          </p:cNvSpPr>
          <p:nvPr>
            <p:ph type="title"/>
          </p:nvPr>
        </p:nvSpPr>
        <p:spPr>
          <a:xfrm>
            <a:off x="703556" y="277428"/>
            <a:ext cx="10396882" cy="539318"/>
          </a:xfrm>
        </p:spPr>
        <p:txBody>
          <a:bodyPr>
            <a:normAutofit/>
          </a:bodyPr>
          <a:lstStyle/>
          <a:p>
            <a:pPr algn="ctr"/>
            <a:r>
              <a:rPr lang="en-US" sz="2800" b="1" i="1" cap="none" dirty="0">
                <a:latin typeface="Times New Roman" panose="02020603050405020304" pitchFamily="18" charset="0"/>
                <a:cs typeface="Times New Roman" panose="02020603050405020304" pitchFamily="18" charset="0"/>
              </a:rPr>
              <a:t>Machine Learning vs Deep Learning</a:t>
            </a:r>
            <a:endParaRPr lang="en-IN" sz="28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40C58DD-AD18-4799-A02A-B831EEF9DB4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61318" y="994298"/>
            <a:ext cx="8069364" cy="4540599"/>
          </a:xfrm>
        </p:spPr>
      </p:pic>
      <p:sp>
        <p:nvSpPr>
          <p:cNvPr id="8" name="Slide Number Placeholder 7">
            <a:extLst>
              <a:ext uri="{FF2B5EF4-FFF2-40B4-BE49-F238E27FC236}">
                <a16:creationId xmlns:a16="http://schemas.microsoft.com/office/drawing/2014/main" id="{03D9ABD8-6FA4-461B-831E-F30638B9F2A8}"/>
              </a:ext>
            </a:extLst>
          </p:cNvPr>
          <p:cNvSpPr>
            <a:spLocks noGrp="1"/>
          </p:cNvSpPr>
          <p:nvPr>
            <p:ph type="sldNum" sz="quarter" idx="12"/>
          </p:nvPr>
        </p:nvSpPr>
        <p:spPr/>
        <p:txBody>
          <a:bodyPr/>
          <a:lstStyle/>
          <a:p>
            <a:fld id="{EB3570BF-1D6E-4ED2-9666-3C4AB03CC2CE}" type="slidenum">
              <a:rPr lang="en-IN" smtClean="0"/>
              <a:t>4</a:t>
            </a:fld>
            <a:endParaRPr lang="en-IN"/>
          </a:p>
        </p:txBody>
      </p:sp>
    </p:spTree>
    <p:extLst>
      <p:ext uri="{BB962C8B-B14F-4D97-AF65-F5344CB8AC3E}">
        <p14:creationId xmlns:p14="http://schemas.microsoft.com/office/powerpoint/2010/main" val="3198108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F4B-AD24-4AF1-A3F9-CB221EC549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444770D-A240-4233-9B1E-CBFD4760574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09317" y="685800"/>
            <a:ext cx="9647027" cy="4171547"/>
          </a:xfrm>
        </p:spPr>
      </p:pic>
      <p:sp>
        <p:nvSpPr>
          <p:cNvPr id="8" name="Slide Number Placeholder 7">
            <a:extLst>
              <a:ext uri="{FF2B5EF4-FFF2-40B4-BE49-F238E27FC236}">
                <a16:creationId xmlns:a16="http://schemas.microsoft.com/office/drawing/2014/main" id="{C96C27CF-46EB-46E9-A67E-9E3CFB4BD9D3}"/>
              </a:ext>
            </a:extLst>
          </p:cNvPr>
          <p:cNvSpPr>
            <a:spLocks noGrp="1"/>
          </p:cNvSpPr>
          <p:nvPr>
            <p:ph type="sldNum" sz="quarter" idx="12"/>
          </p:nvPr>
        </p:nvSpPr>
        <p:spPr/>
        <p:txBody>
          <a:bodyPr/>
          <a:lstStyle/>
          <a:p>
            <a:fld id="{EB3570BF-1D6E-4ED2-9666-3C4AB03CC2CE}" type="slidenum">
              <a:rPr lang="en-IN" smtClean="0"/>
              <a:t>5</a:t>
            </a:fld>
            <a:endParaRPr lang="en-IN"/>
          </a:p>
        </p:txBody>
      </p:sp>
    </p:spTree>
    <p:extLst>
      <p:ext uri="{BB962C8B-B14F-4D97-AF65-F5344CB8AC3E}">
        <p14:creationId xmlns:p14="http://schemas.microsoft.com/office/powerpoint/2010/main" val="174596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E7E8-5658-4155-9D5B-7442F31A31E9}"/>
              </a:ext>
            </a:extLst>
          </p:cNvPr>
          <p:cNvSpPr>
            <a:spLocks noGrp="1"/>
          </p:cNvSpPr>
          <p:nvPr>
            <p:ph type="title"/>
          </p:nvPr>
        </p:nvSpPr>
        <p:spPr>
          <a:xfrm>
            <a:off x="685801" y="685801"/>
            <a:ext cx="10396882" cy="876670"/>
          </a:xfrm>
        </p:spPr>
        <p:txBody>
          <a:bodyPr>
            <a:normAutofit/>
          </a:bodyPr>
          <a:lstStyle/>
          <a:p>
            <a:pPr algn="ctr"/>
            <a:r>
              <a:rPr lang="en-US" sz="2800" b="1" i="1" cap="none" dirty="0">
                <a:latin typeface="Times New Roman" panose="02020603050405020304" pitchFamily="18" charset="0"/>
                <a:cs typeface="Times New Roman" panose="02020603050405020304" pitchFamily="18" charset="0"/>
              </a:rPr>
              <a:t>Mapping b/w biological and artificial neuron</a:t>
            </a:r>
            <a:endParaRPr lang="en-IN" sz="28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ECDAE63-6A80-41C8-849A-A9E4B9FDE57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1842" y="1871545"/>
            <a:ext cx="5857430" cy="3114909"/>
          </a:xfrm>
        </p:spPr>
      </p:pic>
      <p:pic>
        <p:nvPicPr>
          <p:cNvPr id="7" name="Picture 6">
            <a:extLst>
              <a:ext uri="{FF2B5EF4-FFF2-40B4-BE49-F238E27FC236}">
                <a16:creationId xmlns:a16="http://schemas.microsoft.com/office/drawing/2014/main" id="{AA1FA015-3D75-47C4-B57B-1C4C454DD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72" y="1871544"/>
            <a:ext cx="5219575" cy="3114909"/>
          </a:xfrm>
          <a:prstGeom prst="rect">
            <a:avLst/>
          </a:prstGeom>
        </p:spPr>
      </p:pic>
      <p:sp>
        <p:nvSpPr>
          <p:cNvPr id="9" name="Slide Number Placeholder 8">
            <a:extLst>
              <a:ext uri="{FF2B5EF4-FFF2-40B4-BE49-F238E27FC236}">
                <a16:creationId xmlns:a16="http://schemas.microsoft.com/office/drawing/2014/main" id="{614A96A2-AA71-4AB6-8004-5CB4FAA52CB3}"/>
              </a:ext>
            </a:extLst>
          </p:cNvPr>
          <p:cNvSpPr>
            <a:spLocks noGrp="1"/>
          </p:cNvSpPr>
          <p:nvPr>
            <p:ph type="sldNum" sz="quarter" idx="12"/>
          </p:nvPr>
        </p:nvSpPr>
        <p:spPr/>
        <p:txBody>
          <a:bodyPr/>
          <a:lstStyle/>
          <a:p>
            <a:fld id="{EB3570BF-1D6E-4ED2-9666-3C4AB03CC2CE}" type="slidenum">
              <a:rPr lang="en-IN" smtClean="0"/>
              <a:t>6</a:t>
            </a:fld>
            <a:endParaRPr lang="en-IN"/>
          </a:p>
        </p:txBody>
      </p:sp>
    </p:spTree>
    <p:extLst>
      <p:ext uri="{BB962C8B-B14F-4D97-AF65-F5344CB8AC3E}">
        <p14:creationId xmlns:p14="http://schemas.microsoft.com/office/powerpoint/2010/main" val="141342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9299-ECA2-46AA-8183-4F3D42AD09E0}"/>
              </a:ext>
            </a:extLst>
          </p:cNvPr>
          <p:cNvSpPr>
            <a:spLocks noGrp="1"/>
          </p:cNvSpPr>
          <p:nvPr>
            <p:ph type="title"/>
          </p:nvPr>
        </p:nvSpPr>
        <p:spPr>
          <a:xfrm>
            <a:off x="685801" y="685801"/>
            <a:ext cx="10396882" cy="707994"/>
          </a:xfrm>
        </p:spPr>
        <p:txBody>
          <a:bodyPr>
            <a:normAutofit/>
          </a:bodyPr>
          <a:lstStyle/>
          <a:p>
            <a:pPr algn="ctr"/>
            <a:r>
              <a:rPr lang="en-US" sz="2800" b="1" i="1" cap="none" dirty="0">
                <a:latin typeface="Times New Roman" panose="02020603050405020304" pitchFamily="18" charset="0"/>
                <a:cs typeface="Times New Roman" panose="02020603050405020304" pitchFamily="18" charset="0"/>
              </a:rPr>
              <a:t>Biological Neuron Vs Artificial Neuron</a:t>
            </a:r>
            <a:endParaRPr lang="en-IN" sz="28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52A8F47-3472-4B00-9965-CBE11B73A7CE}"/>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8018"/>
          <a:stretch/>
        </p:blipFill>
        <p:spPr>
          <a:xfrm>
            <a:off x="2165033" y="1518083"/>
            <a:ext cx="7438417" cy="3497802"/>
          </a:xfrm>
        </p:spPr>
      </p:pic>
      <p:sp>
        <p:nvSpPr>
          <p:cNvPr id="8" name="Slide Number Placeholder 7">
            <a:extLst>
              <a:ext uri="{FF2B5EF4-FFF2-40B4-BE49-F238E27FC236}">
                <a16:creationId xmlns:a16="http://schemas.microsoft.com/office/drawing/2014/main" id="{95345329-4280-4B1C-AB54-12185669C888}"/>
              </a:ext>
            </a:extLst>
          </p:cNvPr>
          <p:cNvSpPr>
            <a:spLocks noGrp="1"/>
          </p:cNvSpPr>
          <p:nvPr>
            <p:ph type="sldNum" sz="quarter" idx="12"/>
          </p:nvPr>
        </p:nvSpPr>
        <p:spPr/>
        <p:txBody>
          <a:bodyPr/>
          <a:lstStyle/>
          <a:p>
            <a:fld id="{EB3570BF-1D6E-4ED2-9666-3C4AB03CC2CE}" type="slidenum">
              <a:rPr lang="en-IN" smtClean="0"/>
              <a:t>7</a:t>
            </a:fld>
            <a:endParaRPr lang="en-IN"/>
          </a:p>
        </p:txBody>
      </p:sp>
    </p:spTree>
    <p:extLst>
      <p:ext uri="{BB962C8B-B14F-4D97-AF65-F5344CB8AC3E}">
        <p14:creationId xmlns:p14="http://schemas.microsoft.com/office/powerpoint/2010/main" val="342556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4261-F7E3-485B-8DFA-A94E29A4501F}"/>
              </a:ext>
            </a:extLst>
          </p:cNvPr>
          <p:cNvSpPr>
            <a:spLocks noGrp="1"/>
          </p:cNvSpPr>
          <p:nvPr>
            <p:ph type="title"/>
          </p:nvPr>
        </p:nvSpPr>
        <p:spPr>
          <a:xfrm>
            <a:off x="597024" y="277428"/>
            <a:ext cx="10396882" cy="876670"/>
          </a:xfrm>
        </p:spPr>
        <p:txBody>
          <a:bodyPr>
            <a:normAutofit/>
          </a:bodyPr>
          <a:lstStyle/>
          <a:p>
            <a:pPr algn="ctr"/>
            <a:r>
              <a:rPr lang="en-US" sz="2800" b="1" i="1" cap="none" dirty="0">
                <a:latin typeface="Times New Roman" panose="02020603050405020304" pitchFamily="18" charset="0"/>
                <a:cs typeface="Times New Roman" panose="02020603050405020304" pitchFamily="18" charset="0"/>
              </a:rPr>
              <a:t>Neural Network – Input – Process – Output Mechanism</a:t>
            </a:r>
            <a:endParaRPr lang="en-IN" sz="28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F5407C9-F48D-4309-89DA-AE221E1A9A0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46807" y="1154098"/>
            <a:ext cx="5628237" cy="4221178"/>
          </a:xfrm>
        </p:spPr>
      </p:pic>
      <p:sp>
        <p:nvSpPr>
          <p:cNvPr id="8" name="Slide Number Placeholder 7">
            <a:extLst>
              <a:ext uri="{FF2B5EF4-FFF2-40B4-BE49-F238E27FC236}">
                <a16:creationId xmlns:a16="http://schemas.microsoft.com/office/drawing/2014/main" id="{91324C04-1DF5-43E5-90E8-BB13075B1625}"/>
              </a:ext>
            </a:extLst>
          </p:cNvPr>
          <p:cNvSpPr>
            <a:spLocks noGrp="1"/>
          </p:cNvSpPr>
          <p:nvPr>
            <p:ph type="sldNum" sz="quarter" idx="12"/>
          </p:nvPr>
        </p:nvSpPr>
        <p:spPr/>
        <p:txBody>
          <a:bodyPr/>
          <a:lstStyle/>
          <a:p>
            <a:fld id="{EB3570BF-1D6E-4ED2-9666-3C4AB03CC2CE}" type="slidenum">
              <a:rPr lang="en-IN" smtClean="0"/>
              <a:t>8</a:t>
            </a:fld>
            <a:endParaRPr lang="en-IN"/>
          </a:p>
        </p:txBody>
      </p:sp>
    </p:spTree>
    <p:extLst>
      <p:ext uri="{BB962C8B-B14F-4D97-AF65-F5344CB8AC3E}">
        <p14:creationId xmlns:p14="http://schemas.microsoft.com/office/powerpoint/2010/main" val="314552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7A0B-EBF9-43E7-85BC-CEFD6C5DEF73}"/>
              </a:ext>
            </a:extLst>
          </p:cNvPr>
          <p:cNvSpPr>
            <a:spLocks noGrp="1"/>
          </p:cNvSpPr>
          <p:nvPr>
            <p:ph type="title"/>
          </p:nvPr>
        </p:nvSpPr>
        <p:spPr>
          <a:xfrm>
            <a:off x="683625" y="135385"/>
            <a:ext cx="10396882" cy="645850"/>
          </a:xfrm>
        </p:spPr>
        <p:txBody>
          <a:bodyPr>
            <a:normAutofit/>
          </a:bodyPr>
          <a:lstStyle/>
          <a:p>
            <a:pPr algn="ctr"/>
            <a:r>
              <a:rPr lang="en-US" sz="2800" b="1" i="1" cap="none" dirty="0">
                <a:latin typeface="Times New Roman" panose="02020603050405020304" pitchFamily="18" charset="0"/>
                <a:cs typeface="Times New Roman" panose="02020603050405020304" pitchFamily="18" charset="0"/>
              </a:rPr>
              <a:t>Activation Functions</a:t>
            </a:r>
            <a:endParaRPr lang="en-IN" sz="2800" b="1" i="1" cap="none"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E352C70-56EE-4534-B867-E3FFCD44173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625" y="962920"/>
            <a:ext cx="4412158" cy="4314179"/>
          </a:xfrm>
        </p:spPr>
      </p:pic>
      <p:pic>
        <p:nvPicPr>
          <p:cNvPr id="7" name="Picture 6">
            <a:extLst>
              <a:ext uri="{FF2B5EF4-FFF2-40B4-BE49-F238E27FC236}">
                <a16:creationId xmlns:a16="http://schemas.microsoft.com/office/drawing/2014/main" id="{F427BBD1-D1F8-41F2-9B40-42CCCF3B5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902" y="962920"/>
            <a:ext cx="5480605" cy="4314179"/>
          </a:xfrm>
          <a:prstGeom prst="rect">
            <a:avLst/>
          </a:prstGeom>
        </p:spPr>
      </p:pic>
      <p:sp>
        <p:nvSpPr>
          <p:cNvPr id="9" name="Slide Number Placeholder 8">
            <a:extLst>
              <a:ext uri="{FF2B5EF4-FFF2-40B4-BE49-F238E27FC236}">
                <a16:creationId xmlns:a16="http://schemas.microsoft.com/office/drawing/2014/main" id="{B35A0CAA-506A-4B4B-923D-EEC859C9E336}"/>
              </a:ext>
            </a:extLst>
          </p:cNvPr>
          <p:cNvSpPr>
            <a:spLocks noGrp="1"/>
          </p:cNvSpPr>
          <p:nvPr>
            <p:ph type="sldNum" sz="quarter" idx="12"/>
          </p:nvPr>
        </p:nvSpPr>
        <p:spPr/>
        <p:txBody>
          <a:bodyPr/>
          <a:lstStyle/>
          <a:p>
            <a:fld id="{EB3570BF-1D6E-4ED2-9666-3C4AB03CC2CE}" type="slidenum">
              <a:rPr lang="en-IN" smtClean="0"/>
              <a:t>9</a:t>
            </a:fld>
            <a:endParaRPr lang="en-IN"/>
          </a:p>
        </p:txBody>
      </p:sp>
    </p:spTree>
    <p:extLst>
      <p:ext uri="{BB962C8B-B14F-4D97-AF65-F5344CB8AC3E}">
        <p14:creationId xmlns:p14="http://schemas.microsoft.com/office/powerpoint/2010/main" val="4181618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489</TotalTime>
  <Words>1007</Words>
  <Application>Microsoft Office PowerPoint</Application>
  <PresentationFormat>Widescreen</PresentationFormat>
  <Paragraphs>101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Impact</vt:lpstr>
      <vt:lpstr>Roboto</vt:lpstr>
      <vt:lpstr>Times New Roman</vt:lpstr>
      <vt:lpstr>Main Event</vt:lpstr>
      <vt:lpstr>INTRODUCTION TO DEEP LEARNING AND ITS APPLICATIONS</vt:lpstr>
      <vt:lpstr>PowerPoint Presentation</vt:lpstr>
      <vt:lpstr>PowerPoint Presentation</vt:lpstr>
      <vt:lpstr>Machine Learning vs Deep Learning</vt:lpstr>
      <vt:lpstr>PowerPoint Presentation</vt:lpstr>
      <vt:lpstr>Mapping b/w biological and artificial neuron</vt:lpstr>
      <vt:lpstr>Biological Neuron Vs Artificial Neuron</vt:lpstr>
      <vt:lpstr>Neural Network – Input – Process – Output Mechanism</vt:lpstr>
      <vt:lpstr>Activation Functions</vt:lpstr>
      <vt:lpstr>Weights and Bias</vt:lpstr>
      <vt:lpstr>PowerPoint Presentation</vt:lpstr>
      <vt:lpstr>PowerPoint Presentation</vt:lpstr>
      <vt:lpstr>Basic jargons of Deep Learning parameters</vt:lpstr>
      <vt:lpstr>Basic jargons of Deep Learning parameters (contd.,)</vt:lpstr>
      <vt:lpstr>Bias vs. Variance </vt:lpstr>
      <vt:lpstr>Overfitting and Underfitting </vt:lpstr>
      <vt:lpstr>Overfitting in Neural Networks </vt:lpstr>
      <vt:lpstr>Underfitting in Neural Networks </vt:lpstr>
      <vt:lpstr>Exercise</vt:lpstr>
      <vt:lpstr>Solution</vt:lpstr>
      <vt:lpstr>Methods to Avoid Overfitting in Neural Networks </vt:lpstr>
      <vt:lpstr>Methods to Avoid Overfitting in Neural Networks (Contd.,)</vt:lpstr>
      <vt:lpstr>Methods to Avoid Overfitting in Neural Networks (Contd.,)</vt:lpstr>
      <vt:lpstr>PowerPoint Presentation</vt:lpstr>
      <vt:lpstr>Illustrations</vt:lpstr>
      <vt:lpstr>Loss Functions</vt:lpstr>
      <vt:lpstr>Loss Functions for Classification tasks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AND ITS APPLICATIONS</dc:title>
  <dc:creator>Tamil Selvi</dc:creator>
  <cp:lastModifiedBy>Tamil Selvi</cp:lastModifiedBy>
  <cp:revision>33</cp:revision>
  <dcterms:created xsi:type="dcterms:W3CDTF">2020-05-16T08:08:13Z</dcterms:created>
  <dcterms:modified xsi:type="dcterms:W3CDTF">2020-05-19T06:36:11Z</dcterms:modified>
</cp:coreProperties>
</file>